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15"/>
  </p:handoutMasterIdLst>
  <p:sldIdLst>
    <p:sldId id="310" r:id="rId3"/>
    <p:sldId id="305" r:id="rId4"/>
    <p:sldId id="276" r:id="rId5"/>
    <p:sldId id="274" r:id="rId6"/>
    <p:sldId id="286" r:id="rId8"/>
    <p:sldId id="279" r:id="rId9"/>
    <p:sldId id="302" r:id="rId10"/>
    <p:sldId id="311" r:id="rId11"/>
    <p:sldId id="309" r:id="rId12"/>
    <p:sldId id="271" r:id="rId13"/>
    <p:sldId id="31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1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0351C9C-8C76-45E9-92D8-88993D4119B3}" type="datetime1"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 panose="020F0502020204030204"/>
              </a:rPr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3AD1D08-0CE9-4686-A078-A64F4B78E26C}" type="slidenum">
              <a:rPr/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 panose="020F0502020204030204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 panose="020F0502020204030204"/>
              </a:defRPr>
            </a:lvl1pPr>
          </a:lstStyle>
          <a:p>
            <a:pPr lvl="0"/>
            <a:fld id="{9BB884F5-A07A-44D3-8830-685AFC62DAEC}" type="datetime1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 panose="020F0502020204030204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 panose="020F0502020204030204"/>
              </a:defRPr>
            </a:lvl1pPr>
          </a:lstStyle>
          <a:p>
            <a:pPr lvl="0"/>
            <a:fld id="{36681019-7E88-4896-AF0A-FE1C93F51B41}" type="slidenum">
              <a:rPr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defRPr lang="en-US" sz="1200" b="0" i="0" u="none" strike="noStrike" kern="1200" cap="none" spc="0" baseline="0">
        <a:solidFill>
          <a:srgbClr val="000000"/>
        </a:solidFill>
        <a:uFillTx/>
        <a:latin typeface="Calibri" panose="020F0502020204030204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defRPr lang="en-US" sz="1200" b="0" i="0" u="none" strike="noStrike" kern="1200" cap="none" spc="0" baseline="0">
        <a:solidFill>
          <a:srgbClr val="000000"/>
        </a:solidFill>
        <a:uFillTx/>
        <a:latin typeface="Calibri" panose="020F0502020204030204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defRPr lang="en-US" sz="1200" b="0" i="0" u="none" strike="noStrike" kern="1200" cap="none" spc="0" baseline="0">
        <a:solidFill>
          <a:srgbClr val="000000"/>
        </a:solidFill>
        <a:uFillTx/>
        <a:latin typeface="Calibri" panose="020F0502020204030204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defRPr lang="en-US" sz="1200" b="0" i="0" u="none" strike="noStrike" kern="1200" cap="none" spc="0" baseline="0">
        <a:solidFill>
          <a:srgbClr val="000000"/>
        </a:solidFill>
        <a:uFillTx/>
        <a:latin typeface="Calibri" panose="020F0502020204030204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defRPr lang="en-US" sz="1200" b="0" i="0" u="none" strike="noStrike" kern="1200" cap="none" spc="0" baseline="0">
        <a:solidFill>
          <a:srgbClr val="000000"/>
        </a:solidFill>
        <a:uFillTx/>
        <a:latin typeface="Calibri" panose="020F0502020204030204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43C14D1-EAD0-4EE6-9382-84957636A765}" type="slidenum">
              <a:rPr/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C161F5E-45E3-49EA-AEF9-ABD9A6515A26}" type="slidenum">
              <a:rPr/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 panose="020F05020202040302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/>
          <p:cNvSpPr/>
          <p:nvPr/>
        </p:nvSpPr>
        <p:spPr>
          <a:xfrm>
            <a:off x="3127385" y="1976768"/>
            <a:ext cx="6929122" cy="487751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6929120"/>
              <a:gd name="f7" fmla="val 4877511"/>
              <a:gd name="f8" fmla="val 3464560"/>
              <a:gd name="f9" fmla="val 5377984"/>
              <a:gd name="f10" fmla="val 1551136"/>
              <a:gd name="f11" fmla="val 3942916"/>
              <a:gd name="f12" fmla="val 6832174"/>
              <a:gd name="f13" fmla="val 4398629"/>
              <a:gd name="f14" fmla="val 6656858"/>
              <a:gd name="f15" fmla="val 4813124"/>
              <a:gd name="f16" fmla="val 6625841"/>
              <a:gd name="f17" fmla="val 303280"/>
              <a:gd name="f18" fmla="val 272263"/>
              <a:gd name="f19" fmla="val 96946"/>
              <a:gd name="f20" fmla="+- 0 0 -90"/>
              <a:gd name="f21" fmla="*/ f3 1 6929120"/>
              <a:gd name="f22" fmla="*/ f4 1 4877511"/>
              <a:gd name="f23" fmla="+- f7 0 f5"/>
              <a:gd name="f24" fmla="+- f6 0 f5"/>
              <a:gd name="f25" fmla="*/ f20 f0 1"/>
              <a:gd name="f26" fmla="*/ f24 1 6929120"/>
              <a:gd name="f27" fmla="*/ f23 1 4877511"/>
              <a:gd name="f28" fmla="*/ 3464560 f24 1"/>
              <a:gd name="f29" fmla="*/ 0 f23 1"/>
              <a:gd name="f30" fmla="*/ 6929120 f24 1"/>
              <a:gd name="f31" fmla="*/ 3464560 f23 1"/>
              <a:gd name="f32" fmla="*/ 6656858 f24 1"/>
              <a:gd name="f33" fmla="*/ 4813124 f23 1"/>
              <a:gd name="f34" fmla="*/ 6625841 f24 1"/>
              <a:gd name="f35" fmla="*/ 4877511 f23 1"/>
              <a:gd name="f36" fmla="*/ 303280 f24 1"/>
              <a:gd name="f37" fmla="*/ 272263 f24 1"/>
              <a:gd name="f38" fmla="*/ 0 f24 1"/>
              <a:gd name="f39" fmla="*/ f25 1 f2"/>
              <a:gd name="f40" fmla="*/ f28 1 6929120"/>
              <a:gd name="f41" fmla="*/ f29 1 4877511"/>
              <a:gd name="f42" fmla="*/ f30 1 6929120"/>
              <a:gd name="f43" fmla="*/ f31 1 4877511"/>
              <a:gd name="f44" fmla="*/ f32 1 6929120"/>
              <a:gd name="f45" fmla="*/ f33 1 4877511"/>
              <a:gd name="f46" fmla="*/ f34 1 6929120"/>
              <a:gd name="f47" fmla="*/ f35 1 4877511"/>
              <a:gd name="f48" fmla="*/ f36 1 6929120"/>
              <a:gd name="f49" fmla="*/ f37 1 6929120"/>
              <a:gd name="f50" fmla="*/ f38 1 6929120"/>
              <a:gd name="f51" fmla="*/ f5 1 f26"/>
              <a:gd name="f52" fmla="*/ f6 1 f26"/>
              <a:gd name="f53" fmla="*/ f5 1 f27"/>
              <a:gd name="f54" fmla="*/ f7 1 f27"/>
              <a:gd name="f55" fmla="+- f39 0 f1"/>
              <a:gd name="f56" fmla="*/ f40 1 f26"/>
              <a:gd name="f57" fmla="*/ f41 1 f27"/>
              <a:gd name="f58" fmla="*/ f42 1 f26"/>
              <a:gd name="f59" fmla="*/ f43 1 f27"/>
              <a:gd name="f60" fmla="*/ f44 1 f26"/>
              <a:gd name="f61" fmla="*/ f45 1 f27"/>
              <a:gd name="f62" fmla="*/ f46 1 f26"/>
              <a:gd name="f63" fmla="*/ f47 1 f27"/>
              <a:gd name="f64" fmla="*/ f48 1 f26"/>
              <a:gd name="f65" fmla="*/ f49 1 f26"/>
              <a:gd name="f66" fmla="*/ f50 1 f26"/>
              <a:gd name="f67" fmla="*/ f51 f21 1"/>
              <a:gd name="f68" fmla="*/ f52 f21 1"/>
              <a:gd name="f69" fmla="*/ f54 f22 1"/>
              <a:gd name="f70" fmla="*/ f53 f22 1"/>
              <a:gd name="f71" fmla="*/ f56 f21 1"/>
              <a:gd name="f72" fmla="*/ f57 f22 1"/>
              <a:gd name="f73" fmla="*/ f58 f21 1"/>
              <a:gd name="f74" fmla="*/ f59 f22 1"/>
              <a:gd name="f75" fmla="*/ f60 f21 1"/>
              <a:gd name="f76" fmla="*/ f61 f22 1"/>
              <a:gd name="f77" fmla="*/ f62 f21 1"/>
              <a:gd name="f78" fmla="*/ f63 f22 1"/>
              <a:gd name="f79" fmla="*/ f64 f21 1"/>
              <a:gd name="f80" fmla="*/ f65 f21 1"/>
              <a:gd name="f81" fmla="*/ f66 f21 1"/>
            </a:gdLst>
            <a:ahLst/>
            <a:cxnLst>
              <a:cxn ang="3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55">
                <a:pos x="f71" y="f72"/>
              </a:cxn>
              <a:cxn ang="f55">
                <a:pos x="f73" y="f74"/>
              </a:cxn>
              <a:cxn ang="f55">
                <a:pos x="f75" y="f76"/>
              </a:cxn>
              <a:cxn ang="f55">
                <a:pos x="f77" y="f78"/>
              </a:cxn>
              <a:cxn ang="f55">
                <a:pos x="f79" y="f78"/>
              </a:cxn>
              <a:cxn ang="f55">
                <a:pos x="f80" y="f76"/>
              </a:cxn>
              <a:cxn ang="f55">
                <a:pos x="f81" y="f74"/>
              </a:cxn>
              <a:cxn ang="f55">
                <a:pos x="f71" y="f72"/>
              </a:cxn>
            </a:cxnLst>
            <a:rect l="f67" t="f70" r="f68" b="f69"/>
            <a:pathLst>
              <a:path w="6929120" h="4877511">
                <a:moveTo>
                  <a:pt x="f8" y="f5"/>
                </a:moveTo>
                <a:cubicBezTo>
                  <a:pt x="f9" y="f5"/>
                  <a:pt x="f6" y="f10"/>
                  <a:pt x="f6" y="f8"/>
                </a:cubicBezTo>
                <a:cubicBezTo>
                  <a:pt x="f6" y="f11"/>
                  <a:pt x="f12" y="f13"/>
                  <a:pt x="f14" y="f15"/>
                </a:cubicBezTo>
                <a:lnTo>
                  <a:pt x="f16" y="f7"/>
                </a:lnTo>
                <a:lnTo>
                  <a:pt x="f17" y="f7"/>
                </a:lnTo>
                <a:lnTo>
                  <a:pt x="f18" y="f15"/>
                </a:lnTo>
                <a:cubicBezTo>
                  <a:pt x="f19" y="f13"/>
                  <a:pt x="f5" y="f11"/>
                  <a:pt x="f5" y="f8"/>
                </a:cubicBezTo>
                <a:cubicBezTo>
                  <a:pt x="f5" y="f10"/>
                  <a:pt x="f10" y="f5"/>
                  <a:pt x="f8" y="f5"/>
                </a:cubicBezTo>
                <a:close/>
              </a:path>
            </a:pathLst>
          </a:cu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pic>
        <p:nvPicPr>
          <p:cNvPr id="3" name="Picture 9" descr="Gap between two buildings against the blue sky"/>
          <p:cNvPicPr>
            <a:picLocks noChangeAspect="1"/>
          </p:cNvPicPr>
          <p:nvPr/>
        </p:nvPicPr>
        <p:blipFill>
          <a:blip r:embed="rId2"/>
          <a:srcRect t="2550" b="8386"/>
          <a:stretch>
            <a:fillRect/>
          </a:stretch>
        </p:blipFill>
        <p:spPr>
          <a:xfrm>
            <a:off x="760415" y="0"/>
            <a:ext cx="11431591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le 1"/>
          <p:cNvSpPr txBox="1">
            <a:spLocks noGrp="1"/>
          </p:cNvSpPr>
          <p:nvPr>
            <p:ph type="title" hasCustomPrompt="1"/>
          </p:nvPr>
        </p:nvSpPr>
        <p:spPr>
          <a:xfrm>
            <a:off x="816769" y="1399032"/>
            <a:ext cx="6757416" cy="3427500"/>
          </a:xfrm>
        </p:spPr>
        <p:txBody>
          <a:bodyPr/>
          <a:lstStyle>
            <a:lvl1pPr>
              <a:defRPr sz="45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816769" y="417441"/>
            <a:ext cx="7414942" cy="883255"/>
          </a:xfrm>
        </p:spPr>
        <p:txBody>
          <a:bodyPr bIns="182880" anchor="b"/>
          <a:lstStyle>
            <a:lvl1pPr>
              <a:lnSpc>
                <a:spcPct val="100000"/>
              </a:lnSpc>
              <a:defRPr cap="all" spc="300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/>
          <p:cNvSpPr txBox="1">
            <a:spLocks noGrp="1"/>
          </p:cNvSpPr>
          <p:nvPr>
            <p:ph idx="4294967295"/>
          </p:nvPr>
        </p:nvSpPr>
        <p:spPr>
          <a:xfrm>
            <a:off x="850392" y="1837943"/>
            <a:ext cx="3941063" cy="4270248"/>
          </a:xfrm>
        </p:spPr>
        <p:txBody>
          <a:bodyPr lIns="91440" tIns="45720" rIns="91440" bIns="45720"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/>
            </a:lvl1pPr>
            <a:lvl2pPr marL="28321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/>
              <a:buChar char="•"/>
              <a:defRPr sz="1800">
                <a:latin typeface="Avenir Next LT Pro Ligh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SzPct val="100000"/>
              <a:buFont typeface="Arial" panose="020B0604020202020204" pitchFamily="34"/>
              <a:buChar char="•"/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3" name="Content Placeholder 3"/>
          <p:cNvSpPr txBox="1">
            <a:spLocks noGrp="1"/>
          </p:cNvSpPr>
          <p:nvPr>
            <p:ph idx="9"/>
          </p:nvPr>
        </p:nvSpPr>
        <p:spPr>
          <a:xfrm>
            <a:off x="5614416" y="1837943"/>
            <a:ext cx="5358383" cy="427024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defRPr sz="1800">
                <a:latin typeface="Avenir Next LT Pro Light"/>
              </a:defRPr>
            </a:lvl2pPr>
            <a:lvl3pPr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4" name="Footer Placeholder 1"/>
          <p:cNvSpPr txBox="1"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5" name="Slide Number Placeholder 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ED372E-0ED7-4086-9C4E-C65BA1B369D8}" type="slidenum">
              <a:rPr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/>
          <p:cNvSpPr txBox="1">
            <a:spLocks noGrp="1"/>
          </p:cNvSpPr>
          <p:nvPr>
            <p:ph idx="4294967295"/>
          </p:nvPr>
        </p:nvSpPr>
        <p:spPr>
          <a:xfrm>
            <a:off x="850172" y="1828800"/>
            <a:ext cx="10126358" cy="4351336"/>
          </a:xfrm>
        </p:spPr>
        <p:txBody>
          <a:bodyPr/>
          <a:lstStyle>
            <a:lvl1pPr>
              <a:defRPr/>
            </a:lvl1pPr>
            <a:lvl2pPr>
              <a:defRPr>
                <a:latin typeface="Avenir Next LT Pro Light"/>
              </a:defRPr>
            </a:lvl2pPr>
            <a:lvl3pPr>
              <a:defRPr>
                <a:latin typeface="Avenir Next LT Pro Light"/>
              </a:defRPr>
            </a:lvl3pPr>
            <a:lvl4pPr>
              <a:defRPr>
                <a:latin typeface="Avenir Next LT Pro Light"/>
              </a:defRPr>
            </a:lvl4pPr>
            <a:lvl5pPr>
              <a:defRPr>
                <a:latin typeface="Avenir Next LT Pro Ligh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3" name="Footer Placeholder 1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4" name="Slide Number Placeholder 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83BB99-0A68-4E43-A3DF-B3E192AF86E4}" type="slidenum">
              <a:rPr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/>
          <p:cNvSpPr txBox="1">
            <a:spLocks noGrp="1"/>
          </p:cNvSpPr>
          <p:nvPr>
            <p:ph idx="4294967295"/>
          </p:nvPr>
        </p:nvSpPr>
        <p:spPr>
          <a:xfrm>
            <a:off x="850392" y="1911095"/>
            <a:ext cx="4837176" cy="2898648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  <a:lvl2pPr marL="28321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/>
              <a:buChar char="•"/>
              <a:defRPr sz="1800">
                <a:latin typeface="Avenir Next LT Pro Ligh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SzPct val="100000"/>
              <a:buFont typeface="Arial" panose="020B0604020202020204" pitchFamily="34"/>
              <a:buChar char="•"/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3" name="Content Placeholder 3"/>
          <p:cNvSpPr txBox="1">
            <a:spLocks noGrp="1"/>
          </p:cNvSpPr>
          <p:nvPr>
            <p:ph idx="9"/>
          </p:nvPr>
        </p:nvSpPr>
        <p:spPr>
          <a:xfrm>
            <a:off x="6812280" y="1911095"/>
            <a:ext cx="4453128" cy="1911095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  <a:defRPr sz="1800"/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/>
              <a:buChar char="•"/>
              <a:defRPr sz="1800">
                <a:latin typeface="Avenir Next LT Pro Ligh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SzPct val="100000"/>
              <a:buFont typeface="Arial" panose="020B0604020202020204" pitchFamily="34"/>
              <a:buChar char="•"/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4" name="Picture Placeholder 17"/>
          <p:cNvSpPr txBox="1">
            <a:spLocks noGrp="1"/>
          </p:cNvSpPr>
          <p:nvPr>
            <p:ph type="pic" idx="19"/>
          </p:nvPr>
        </p:nvSpPr>
        <p:spPr>
          <a:xfrm>
            <a:off x="6812280" y="4242816"/>
            <a:ext cx="4123944" cy="2615184"/>
          </a:xfrm>
          <a:solidFill>
            <a:srgbClr val="D8FCF5"/>
          </a:solidFill>
        </p:spPr>
        <p:txBody>
          <a:bodyPr anchor="ctr" anchorCtr="1"/>
          <a:lstStyle>
            <a:lvl1pPr algn="ctr"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1"/>
          <p:cNvSpPr txBox="1"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6" name="Slide Number Placeholder 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2C42BF-05C3-45EF-8842-6A20A856E762}" type="slidenum">
              <a:rPr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2"/>
          <p:cNvSpPr/>
          <p:nvPr/>
        </p:nvSpPr>
        <p:spPr>
          <a:xfrm>
            <a:off x="777816" y="0"/>
            <a:ext cx="8272485" cy="6858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8272488"/>
              <a:gd name="f7" fmla="val 6858000"/>
              <a:gd name="f8" fmla="val 2449074"/>
              <a:gd name="f9" fmla="val 5823415"/>
              <a:gd name="f10" fmla="val 5929477"/>
              <a:gd name="f11" fmla="val 47950"/>
              <a:gd name="f12" fmla="val 7315814"/>
              <a:gd name="f13" fmla="val 715956"/>
              <a:gd name="f14" fmla="val 2134414"/>
              <a:gd name="f15" fmla="val 3776315"/>
              <a:gd name="f16" fmla="val 4936354"/>
              <a:gd name="f17" fmla="val 7794942"/>
              <a:gd name="f18" fmla="val 5984857"/>
              <a:gd name="f19" fmla="val 7025715"/>
              <a:gd name="f20" fmla="val 6735959"/>
              <a:gd name="f21" fmla="val 6893036"/>
              <a:gd name="f22" fmla="val 1379452"/>
              <a:gd name="f23" fmla="val 1246773"/>
              <a:gd name="f24" fmla="val 477546"/>
              <a:gd name="f25" fmla="val 956674"/>
              <a:gd name="f26" fmla="val 2343012"/>
              <a:gd name="f27" fmla="+- 0 0 -90"/>
              <a:gd name="f28" fmla="*/ f3 1 8272488"/>
              <a:gd name="f29" fmla="*/ f4 1 6858000"/>
              <a:gd name="f30" fmla="+- f7 0 f5"/>
              <a:gd name="f31" fmla="+- f6 0 f5"/>
              <a:gd name="f32" fmla="*/ f27 f0 1"/>
              <a:gd name="f33" fmla="*/ f31 1 8272488"/>
              <a:gd name="f34" fmla="*/ f30 1 6858000"/>
              <a:gd name="f35" fmla="*/ 2449074 f31 1"/>
              <a:gd name="f36" fmla="*/ 0 f30 1"/>
              <a:gd name="f37" fmla="*/ 5823415 f31 1"/>
              <a:gd name="f38" fmla="*/ 5929477 f31 1"/>
              <a:gd name="f39" fmla="*/ 47950 f30 1"/>
              <a:gd name="f40" fmla="*/ 8272488 f31 1"/>
              <a:gd name="f41" fmla="*/ 3776315 f30 1"/>
              <a:gd name="f42" fmla="*/ 7025715 f31 1"/>
              <a:gd name="f43" fmla="*/ 6735959 f30 1"/>
              <a:gd name="f44" fmla="*/ 6893036 f31 1"/>
              <a:gd name="f45" fmla="*/ 6858000 f30 1"/>
              <a:gd name="f46" fmla="*/ 1379452 f31 1"/>
              <a:gd name="f47" fmla="*/ 1246773 f31 1"/>
              <a:gd name="f48" fmla="*/ 0 f31 1"/>
              <a:gd name="f49" fmla="*/ 2343012 f31 1"/>
              <a:gd name="f50" fmla="*/ f32 1 f2"/>
              <a:gd name="f51" fmla="*/ f35 1 8272488"/>
              <a:gd name="f52" fmla="*/ f36 1 6858000"/>
              <a:gd name="f53" fmla="*/ f37 1 8272488"/>
              <a:gd name="f54" fmla="*/ f38 1 8272488"/>
              <a:gd name="f55" fmla="*/ f39 1 6858000"/>
              <a:gd name="f56" fmla="*/ f40 1 8272488"/>
              <a:gd name="f57" fmla="*/ f41 1 6858000"/>
              <a:gd name="f58" fmla="*/ f42 1 8272488"/>
              <a:gd name="f59" fmla="*/ f43 1 6858000"/>
              <a:gd name="f60" fmla="*/ f44 1 8272488"/>
              <a:gd name="f61" fmla="*/ f45 1 6858000"/>
              <a:gd name="f62" fmla="*/ f46 1 8272488"/>
              <a:gd name="f63" fmla="*/ f47 1 8272488"/>
              <a:gd name="f64" fmla="*/ f48 1 8272488"/>
              <a:gd name="f65" fmla="*/ f49 1 8272488"/>
              <a:gd name="f66" fmla="*/ f5 1 f33"/>
              <a:gd name="f67" fmla="*/ f6 1 f33"/>
              <a:gd name="f68" fmla="*/ f5 1 f34"/>
              <a:gd name="f69" fmla="*/ f7 1 f34"/>
              <a:gd name="f70" fmla="+- f50 0 f1"/>
              <a:gd name="f71" fmla="*/ f51 1 f33"/>
              <a:gd name="f72" fmla="*/ f52 1 f34"/>
              <a:gd name="f73" fmla="*/ f53 1 f33"/>
              <a:gd name="f74" fmla="*/ f54 1 f33"/>
              <a:gd name="f75" fmla="*/ f55 1 f34"/>
              <a:gd name="f76" fmla="*/ f56 1 f33"/>
              <a:gd name="f77" fmla="*/ f57 1 f34"/>
              <a:gd name="f78" fmla="*/ f58 1 f33"/>
              <a:gd name="f79" fmla="*/ f59 1 f34"/>
              <a:gd name="f80" fmla="*/ f60 1 f33"/>
              <a:gd name="f81" fmla="*/ f61 1 f34"/>
              <a:gd name="f82" fmla="*/ f62 1 f33"/>
              <a:gd name="f83" fmla="*/ f63 1 f33"/>
              <a:gd name="f84" fmla="*/ f64 1 f33"/>
              <a:gd name="f85" fmla="*/ f65 1 f33"/>
              <a:gd name="f86" fmla="*/ f66 f28 1"/>
              <a:gd name="f87" fmla="*/ f67 f28 1"/>
              <a:gd name="f88" fmla="*/ f69 f29 1"/>
              <a:gd name="f89" fmla="*/ f68 f29 1"/>
              <a:gd name="f90" fmla="*/ f71 f28 1"/>
              <a:gd name="f91" fmla="*/ f72 f29 1"/>
              <a:gd name="f92" fmla="*/ f73 f28 1"/>
              <a:gd name="f93" fmla="*/ f74 f28 1"/>
              <a:gd name="f94" fmla="*/ f75 f29 1"/>
              <a:gd name="f95" fmla="*/ f76 f28 1"/>
              <a:gd name="f96" fmla="*/ f77 f29 1"/>
              <a:gd name="f97" fmla="*/ f78 f28 1"/>
              <a:gd name="f98" fmla="*/ f79 f29 1"/>
              <a:gd name="f99" fmla="*/ f80 f28 1"/>
              <a:gd name="f100" fmla="*/ f81 f29 1"/>
              <a:gd name="f101" fmla="*/ f82 f28 1"/>
              <a:gd name="f102" fmla="*/ f83 f28 1"/>
              <a:gd name="f103" fmla="*/ f84 f28 1"/>
              <a:gd name="f104" fmla="*/ f85 f28 1"/>
            </a:gdLst>
            <a:ahLst/>
            <a:cxnLst>
              <a:cxn ang="3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0">
                <a:pos x="f90" y="f91"/>
              </a:cxn>
              <a:cxn ang="f70">
                <a:pos x="f92" y="f91"/>
              </a:cxn>
              <a:cxn ang="f70">
                <a:pos x="f93" y="f94"/>
              </a:cxn>
              <a:cxn ang="f70">
                <a:pos x="f95" y="f96"/>
              </a:cxn>
              <a:cxn ang="f70">
                <a:pos x="f97" y="f98"/>
              </a:cxn>
              <a:cxn ang="f70">
                <a:pos x="f99" y="f100"/>
              </a:cxn>
              <a:cxn ang="f70">
                <a:pos x="f101" y="f100"/>
              </a:cxn>
              <a:cxn ang="f70">
                <a:pos x="f102" y="f98"/>
              </a:cxn>
              <a:cxn ang="f70">
                <a:pos x="f103" y="f96"/>
              </a:cxn>
              <a:cxn ang="f70">
                <a:pos x="f104" y="f94"/>
              </a:cxn>
            </a:cxnLst>
            <a:rect l="f86" t="f89" r="f87" b="f88"/>
            <a:pathLst>
              <a:path w="8272488" h="6858000">
                <a:moveTo>
                  <a:pt x="f8" y="f5"/>
                </a:moveTo>
                <a:lnTo>
                  <a:pt x="f9" y="f5"/>
                </a:lnTo>
                <a:lnTo>
                  <a:pt x="f10" y="f11"/>
                </a:lnTo>
                <a:cubicBezTo>
                  <a:pt x="f12" y="f13"/>
                  <a:pt x="f6" y="f14"/>
                  <a:pt x="f6" y="f15"/>
                </a:cubicBezTo>
                <a:cubicBezTo>
                  <a:pt x="f6" y="f16"/>
                  <a:pt x="f17" y="f18"/>
                  <a:pt x="f19" y="f20"/>
                </a:cubicBezTo>
                <a:lnTo>
                  <a:pt x="f21" y="f7"/>
                </a:lnTo>
                <a:lnTo>
                  <a:pt x="f22" y="f7"/>
                </a:lnTo>
                <a:lnTo>
                  <a:pt x="f23" y="f20"/>
                </a:lnTo>
                <a:cubicBezTo>
                  <a:pt x="f24" y="f18"/>
                  <a:pt x="f5" y="f16"/>
                  <a:pt x="f5" y="f15"/>
                </a:cubicBezTo>
                <a:cubicBezTo>
                  <a:pt x="f5" y="f14"/>
                  <a:pt x="f25" y="f13"/>
                  <a:pt x="f26" y="f11"/>
                </a:cubicBezTo>
                <a:close/>
              </a:path>
            </a:pathLst>
          </a:cu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3" name="Title 1"/>
          <p:cNvSpPr txBox="1">
            <a:spLocks noGrp="1"/>
          </p:cNvSpPr>
          <p:nvPr>
            <p:ph type="title" hasCustomPrompt="1"/>
          </p:nvPr>
        </p:nvSpPr>
        <p:spPr>
          <a:xfrm>
            <a:off x="1907191" y="2188195"/>
            <a:ext cx="5985159" cy="1594503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907191" y="4078224"/>
            <a:ext cx="5444520" cy="1731891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Rectangle 9"/>
          <p:cNvSpPr/>
          <p:nvPr/>
        </p:nvSpPr>
        <p:spPr>
          <a:xfrm>
            <a:off x="10408057" y="1151129"/>
            <a:ext cx="190341" cy="1037066"/>
          </a:xfrm>
          <a:prstGeom prst="rect">
            <a:avLst/>
          </a:prstGeom>
          <a:solidFill>
            <a:srgbClr val="3AEFCC">
              <a:alpha val="84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6" name="Rectangle 11"/>
          <p:cNvSpPr/>
          <p:nvPr/>
        </p:nvSpPr>
        <p:spPr>
          <a:xfrm>
            <a:off x="10987997" y="114071"/>
            <a:ext cx="190341" cy="1037066"/>
          </a:xfrm>
          <a:prstGeom prst="rect">
            <a:avLst/>
          </a:prstGeom>
          <a:solidFill>
            <a:srgbClr val="3AEFCC">
              <a:alpha val="84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hasCustomPrompt="1"/>
          </p:nvPr>
        </p:nvSpPr>
        <p:spPr>
          <a:xfrm>
            <a:off x="6696224" y="640080"/>
            <a:ext cx="5029200" cy="21579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4"/>
          <p:cNvSpPr txBox="1">
            <a:spLocks noGrp="1"/>
          </p:cNvSpPr>
          <p:nvPr>
            <p:ph type="pic" idx="4294967295"/>
          </p:nvPr>
        </p:nvSpPr>
        <p:spPr>
          <a:xfrm>
            <a:off x="1395410" y="653457"/>
            <a:ext cx="4597557" cy="5549895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Content Placeholder 2"/>
          <p:cNvSpPr txBox="1">
            <a:spLocks noGrp="1"/>
          </p:cNvSpPr>
          <p:nvPr>
            <p:ph idx="9" hasCustomPrompt="1"/>
          </p:nvPr>
        </p:nvSpPr>
        <p:spPr>
          <a:xfrm>
            <a:off x="6696224" y="3127248"/>
            <a:ext cx="4834515" cy="3108960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Rectangle 3"/>
          <p:cNvSpPr/>
          <p:nvPr/>
        </p:nvSpPr>
        <p:spPr>
          <a:xfrm>
            <a:off x="11792376" y="0"/>
            <a:ext cx="408809" cy="6858000"/>
          </a:xfrm>
          <a:prstGeom prst="rect">
            <a:avLst/>
          </a:pr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6" name="Footer Placeholder 1"/>
          <p:cNvSpPr txBox="1"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7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7085A0-6C89-45B1-816E-D1BBC4ACA5EF}" type="slidenum">
              <a:rPr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1"/>
          <p:cNvSpPr txBox="1">
            <a:spLocks noGrp="1"/>
          </p:cNvSpPr>
          <p:nvPr>
            <p:ph type="title" hasCustomPrompt="1"/>
          </p:nvPr>
        </p:nvSpPr>
        <p:spPr>
          <a:xfrm>
            <a:off x="6693407" y="640080"/>
            <a:ext cx="5093208" cy="2189219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5"/>
          <p:cNvSpPr txBox="1">
            <a:spLocks noGrp="1"/>
          </p:cNvSpPr>
          <p:nvPr>
            <p:ph type="pic" idx="4294967295"/>
          </p:nvPr>
        </p:nvSpPr>
        <p:spPr>
          <a:xfrm>
            <a:off x="832104" y="640080"/>
            <a:ext cx="4727448" cy="5559552"/>
          </a:xfrm>
          <a:solidFill>
            <a:srgbClr val="D8FCF5"/>
          </a:solidFill>
        </p:spPr>
        <p:txBody>
          <a:bodyPr anchor="ctr" anchorCtr="1"/>
          <a:lstStyle>
            <a:lvl1pPr algn="ctr">
              <a:defRPr/>
            </a:lvl1pPr>
          </a:lstStyle>
          <a:p>
            <a:pPr lvl="0"/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9"/>
          </p:nvPr>
        </p:nvSpPr>
        <p:spPr>
          <a:xfrm>
            <a:off x="6693407" y="3145536"/>
            <a:ext cx="4306824" cy="2313432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lvl1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Oval 6"/>
          <p:cNvSpPr/>
          <p:nvPr/>
        </p:nvSpPr>
        <p:spPr>
          <a:xfrm>
            <a:off x="4903415" y="3140470"/>
            <a:ext cx="1314943" cy="131494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850392" y="3236976"/>
            <a:ext cx="5248656" cy="2660903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Picture Placeholder 8"/>
          <p:cNvSpPr txBox="1">
            <a:spLocks noGrp="1"/>
          </p:cNvSpPr>
          <p:nvPr>
            <p:ph type="pic" idx="9"/>
          </p:nvPr>
        </p:nvSpPr>
        <p:spPr>
          <a:xfrm>
            <a:off x="7680960" y="804672"/>
            <a:ext cx="3475652" cy="5248656"/>
          </a:xfrm>
          <a:solidFill>
            <a:srgbClr val="D8FCF5"/>
          </a:solidFill>
        </p:spPr>
        <p:txBody>
          <a:bodyPr anchor="ctr" anchorCtr="1"/>
          <a:lstStyle>
            <a:lvl1pPr algn="ctr">
              <a:defRPr/>
            </a:lvl1pPr>
          </a:lstStyle>
          <a:p>
            <a:pPr lvl="0"/>
            <a:endParaRPr lang="en-US"/>
          </a:p>
        </p:txBody>
      </p:sp>
      <p:sp>
        <p:nvSpPr>
          <p:cNvPr id="4" name="Footer Placeholder 2"/>
          <p:cNvSpPr txBox="1"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5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B00776-7CA9-4C3A-93E6-BC0261E293EC}" type="slidenum">
              <a:rPr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6" descr="A picture containing accessory&#10;&#10;Description automatically generated"/>
          <p:cNvPicPr>
            <a:picLocks noChangeAspect="1"/>
          </p:cNvPicPr>
          <p:nvPr/>
        </p:nvPicPr>
        <p:blipFill>
          <a:blip r:embed="rId2">
            <a:grayscl/>
          </a:blip>
          <a:srcRect r="21975" b="1533"/>
          <a:stretch>
            <a:fillRect/>
          </a:stretch>
        </p:blipFill>
        <p:spPr>
          <a:xfrm rot="8325570">
            <a:off x="-1775001" y="-1607477"/>
            <a:ext cx="10567958" cy="890507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reeform 13"/>
          <p:cNvSpPr/>
          <p:nvPr/>
        </p:nvSpPr>
        <p:spPr>
          <a:xfrm>
            <a:off x="925162" y="4144755"/>
            <a:ext cx="4788319" cy="271325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88322"/>
              <a:gd name="f7" fmla="val 2713249"/>
              <a:gd name="f8" fmla="val 2394161"/>
              <a:gd name="f9" fmla="val 3716420"/>
              <a:gd name="f10" fmla="val 1071902"/>
              <a:gd name="f11" fmla="val 2476803"/>
              <a:gd name="f12" fmla="val 4784135"/>
              <a:gd name="f13" fmla="val 2558466"/>
              <a:gd name="f14" fmla="val 4775962"/>
              <a:gd name="f15" fmla="val 2638950"/>
              <a:gd name="f16" fmla="val 4764622"/>
              <a:gd name="f17" fmla="val 23700"/>
              <a:gd name="f18" fmla="val 12361"/>
              <a:gd name="f19" fmla="val 4187"/>
              <a:gd name="f20" fmla="+- 0 0 -90"/>
              <a:gd name="f21" fmla="*/ f3 1 4788322"/>
              <a:gd name="f22" fmla="*/ f4 1 2713249"/>
              <a:gd name="f23" fmla="+- f7 0 f5"/>
              <a:gd name="f24" fmla="+- f6 0 f5"/>
              <a:gd name="f25" fmla="*/ f20 f0 1"/>
              <a:gd name="f26" fmla="*/ f24 1 4788322"/>
              <a:gd name="f27" fmla="*/ f23 1 2713249"/>
              <a:gd name="f28" fmla="*/ 2394161 f24 1"/>
              <a:gd name="f29" fmla="*/ 0 f23 1"/>
              <a:gd name="f30" fmla="*/ 4788322 f24 1"/>
              <a:gd name="f31" fmla="*/ 2394161 f23 1"/>
              <a:gd name="f32" fmla="*/ 4775962 f24 1"/>
              <a:gd name="f33" fmla="*/ 2638950 f23 1"/>
              <a:gd name="f34" fmla="*/ 4764622 f24 1"/>
              <a:gd name="f35" fmla="*/ 2713249 f23 1"/>
              <a:gd name="f36" fmla="*/ 23700 f24 1"/>
              <a:gd name="f37" fmla="*/ 12361 f24 1"/>
              <a:gd name="f38" fmla="*/ 0 f24 1"/>
              <a:gd name="f39" fmla="*/ f25 1 f2"/>
              <a:gd name="f40" fmla="*/ f28 1 4788322"/>
              <a:gd name="f41" fmla="*/ f29 1 2713249"/>
              <a:gd name="f42" fmla="*/ f30 1 4788322"/>
              <a:gd name="f43" fmla="*/ f31 1 2713249"/>
              <a:gd name="f44" fmla="*/ f32 1 4788322"/>
              <a:gd name="f45" fmla="*/ f33 1 2713249"/>
              <a:gd name="f46" fmla="*/ f34 1 4788322"/>
              <a:gd name="f47" fmla="*/ f35 1 2713249"/>
              <a:gd name="f48" fmla="*/ f36 1 4788322"/>
              <a:gd name="f49" fmla="*/ f37 1 4788322"/>
              <a:gd name="f50" fmla="*/ f38 1 4788322"/>
              <a:gd name="f51" fmla="*/ f5 1 f26"/>
              <a:gd name="f52" fmla="*/ f6 1 f26"/>
              <a:gd name="f53" fmla="*/ f5 1 f27"/>
              <a:gd name="f54" fmla="*/ f7 1 f27"/>
              <a:gd name="f55" fmla="+- f39 0 f1"/>
              <a:gd name="f56" fmla="*/ f40 1 f26"/>
              <a:gd name="f57" fmla="*/ f41 1 f27"/>
              <a:gd name="f58" fmla="*/ f42 1 f26"/>
              <a:gd name="f59" fmla="*/ f43 1 f27"/>
              <a:gd name="f60" fmla="*/ f44 1 f26"/>
              <a:gd name="f61" fmla="*/ f45 1 f27"/>
              <a:gd name="f62" fmla="*/ f46 1 f26"/>
              <a:gd name="f63" fmla="*/ f47 1 f27"/>
              <a:gd name="f64" fmla="*/ f48 1 f26"/>
              <a:gd name="f65" fmla="*/ f49 1 f26"/>
              <a:gd name="f66" fmla="*/ f50 1 f26"/>
              <a:gd name="f67" fmla="*/ f51 f21 1"/>
              <a:gd name="f68" fmla="*/ f52 f21 1"/>
              <a:gd name="f69" fmla="*/ f54 f22 1"/>
              <a:gd name="f70" fmla="*/ f53 f22 1"/>
              <a:gd name="f71" fmla="*/ f56 f21 1"/>
              <a:gd name="f72" fmla="*/ f57 f22 1"/>
              <a:gd name="f73" fmla="*/ f58 f21 1"/>
              <a:gd name="f74" fmla="*/ f59 f22 1"/>
              <a:gd name="f75" fmla="*/ f60 f21 1"/>
              <a:gd name="f76" fmla="*/ f61 f22 1"/>
              <a:gd name="f77" fmla="*/ f62 f21 1"/>
              <a:gd name="f78" fmla="*/ f63 f22 1"/>
              <a:gd name="f79" fmla="*/ f64 f21 1"/>
              <a:gd name="f80" fmla="*/ f65 f21 1"/>
              <a:gd name="f81" fmla="*/ f66 f21 1"/>
            </a:gdLst>
            <a:ahLst/>
            <a:cxnLst>
              <a:cxn ang="3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55">
                <a:pos x="f71" y="f72"/>
              </a:cxn>
              <a:cxn ang="f55">
                <a:pos x="f73" y="f74"/>
              </a:cxn>
              <a:cxn ang="f55">
                <a:pos x="f75" y="f76"/>
              </a:cxn>
              <a:cxn ang="f55">
                <a:pos x="f77" y="f78"/>
              </a:cxn>
              <a:cxn ang="f55">
                <a:pos x="f79" y="f78"/>
              </a:cxn>
              <a:cxn ang="f55">
                <a:pos x="f80" y="f76"/>
              </a:cxn>
              <a:cxn ang="f55">
                <a:pos x="f81" y="f74"/>
              </a:cxn>
              <a:cxn ang="f55">
                <a:pos x="f71" y="f72"/>
              </a:cxn>
            </a:cxnLst>
            <a:rect l="f67" t="f70" r="f68" b="f69"/>
            <a:pathLst>
              <a:path w="4788322" h="2713249">
                <a:moveTo>
                  <a:pt x="f8" y="f5"/>
                </a:moveTo>
                <a:cubicBezTo>
                  <a:pt x="f9" y="f5"/>
                  <a:pt x="f6" y="f10"/>
                  <a:pt x="f6" y="f8"/>
                </a:cubicBezTo>
                <a:cubicBezTo>
                  <a:pt x="f6" y="f11"/>
                  <a:pt x="f12" y="f13"/>
                  <a:pt x="f14" y="f15"/>
                </a:cubicBezTo>
                <a:lnTo>
                  <a:pt x="f16" y="f7"/>
                </a:lnTo>
                <a:lnTo>
                  <a:pt x="f17" y="f7"/>
                </a:lnTo>
                <a:lnTo>
                  <a:pt x="f18" y="f15"/>
                </a:lnTo>
                <a:cubicBezTo>
                  <a:pt x="f19" y="f13"/>
                  <a:pt x="f5" y="f11"/>
                  <a:pt x="f5" y="f8"/>
                </a:cubicBezTo>
                <a:cubicBezTo>
                  <a:pt x="f5" y="f10"/>
                  <a:pt x="f10" y="f5"/>
                  <a:pt x="f8" y="f5"/>
                </a:cubicBezTo>
                <a:close/>
              </a:path>
            </a:pathLst>
          </a:custGeom>
          <a:solidFill>
            <a:srgbClr val="3AEFCC">
              <a:alpha val="74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4" name="Title 1"/>
          <p:cNvSpPr txBox="1">
            <a:spLocks noGrp="1"/>
          </p:cNvSpPr>
          <p:nvPr>
            <p:ph type="title" hasCustomPrompt="1"/>
          </p:nvPr>
        </p:nvSpPr>
        <p:spPr>
          <a:xfrm>
            <a:off x="6693407" y="1325880"/>
            <a:ext cx="5093208" cy="2816352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6693407" y="4462272"/>
            <a:ext cx="3995928" cy="1956816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</a:lstStyle>
          <a:p>
            <a:pPr lvl="0"/>
            <a:endParaRPr lang="en-US"/>
          </a:p>
        </p:txBody>
      </p:sp>
      <p:sp>
        <p:nvSpPr>
          <p:cNvPr id="6" name="Rectangle 1"/>
          <p:cNvSpPr/>
          <p:nvPr/>
        </p:nvSpPr>
        <p:spPr>
          <a:xfrm>
            <a:off x="11792376" y="0"/>
            <a:ext cx="408809" cy="6858000"/>
          </a:xfrm>
          <a:prstGeom prst="rect">
            <a:avLst/>
          </a:pr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Modern house with cubic design"/>
          <p:cNvPicPr>
            <a:picLocks noChangeAspect="1"/>
          </p:cNvPicPr>
          <p:nvPr/>
        </p:nvPicPr>
        <p:blipFill>
          <a:blip r:embed="rId2"/>
          <a:srcRect l="-406" r="17667" b="23487"/>
          <a:stretch>
            <a:fillRect/>
          </a:stretch>
        </p:blipFill>
        <p:spPr>
          <a:xfrm>
            <a:off x="4124291" y="2125403"/>
            <a:ext cx="7678061" cy="47325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1"/>
          <p:cNvSpPr txBox="1"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anchor="b"/>
          <a:lstStyle>
            <a:lvl1pPr>
              <a:lnSpc>
                <a:spcPct val="100000"/>
              </a:lnSpc>
              <a:defRPr sz="3200" b="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5"/>
          <p:cNvSpPr txBox="1">
            <a:spLocks noGrp="1"/>
          </p:cNvSpPr>
          <p:nvPr>
            <p:ph type="body" idx="4294967295"/>
          </p:nvPr>
        </p:nvSpPr>
        <p:spPr>
          <a:xfrm>
            <a:off x="850894" y="2231136"/>
            <a:ext cx="4828032" cy="3566160"/>
          </a:xfrm>
        </p:spPr>
        <p:txBody>
          <a:bodyPr/>
          <a:lstStyle>
            <a:lvl1pPr marL="28321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6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316FC0-1AEC-414F-AFA0-53B1B5679914}" type="slidenum">
              <a:rPr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" y="0"/>
            <a:ext cx="12191612" cy="6858000"/>
            <a:chOff x="-19" y="0"/>
            <a:chExt cx="12191612" cy="6858000"/>
          </a:xfrm>
        </p:grpSpPr>
        <p:pic>
          <p:nvPicPr>
            <p:cNvPr id="3" name="Picture Placeholder 14" descr="White modern architecture"/>
            <p:cNvPicPr>
              <a:picLocks noChangeAspect="1"/>
            </p:cNvPicPr>
            <p:nvPr/>
          </p:nvPicPr>
          <p:blipFill>
            <a:blip r:embed="rId2">
              <a:grayscl/>
            </a:blip>
            <a:srcRect/>
            <a:stretch>
              <a:fillRect/>
            </a:stretch>
          </p:blipFill>
          <p:spPr>
            <a:xfrm rot="10799991">
              <a:off x="6155685" y="0"/>
              <a:ext cx="6035908" cy="6858000"/>
            </a:xfrm>
            <a:prstGeom prst="rect">
              <a:avLst/>
            </a:prstGeom>
            <a:solidFill>
              <a:srgbClr val="D8FCF5"/>
            </a:solidFill>
            <a:ln cap="flat">
              <a:noFill/>
            </a:ln>
          </p:spPr>
        </p:pic>
        <p:pic>
          <p:nvPicPr>
            <p:cNvPr id="4" name="Picture Placeholder 14" descr="White modern architecture"/>
            <p:cNvPicPr>
              <a:picLocks noChangeAspect="1"/>
            </p:cNvPicPr>
            <p:nvPr/>
          </p:nvPicPr>
          <p:blipFill>
            <a:blip r:embed="rId2">
              <a:grayscl/>
            </a:blip>
            <a:srcRect/>
            <a:stretch>
              <a:fillRect/>
            </a:stretch>
          </p:blipFill>
          <p:spPr>
            <a:xfrm rot="10799991">
              <a:off x="-19" y="0"/>
              <a:ext cx="6035908" cy="6858000"/>
            </a:xfrm>
            <a:prstGeom prst="rect">
              <a:avLst/>
            </a:prstGeom>
            <a:solidFill>
              <a:srgbClr val="D8FCF5"/>
            </a:solidFill>
            <a:ln cap="flat">
              <a:noFill/>
            </a:ln>
          </p:spPr>
        </p:pic>
      </p:grpSp>
      <p:sp>
        <p:nvSpPr>
          <p:cNvPr id="5" name="Title 6"/>
          <p:cNvSpPr txBox="1">
            <a:spLocks noGrp="1"/>
          </p:cNvSpPr>
          <p:nvPr>
            <p:ph type="title" hasCustomPrompt="1"/>
          </p:nvPr>
        </p:nvSpPr>
        <p:spPr>
          <a:xfrm>
            <a:off x="2648934" y="0"/>
            <a:ext cx="6894137" cy="6894137"/>
          </a:xfrm>
          <a:solidFill>
            <a:srgbClr val="3AEFCC"/>
          </a:solidFill>
        </p:spPr>
        <p:txBody>
          <a:bodyPr anchor="ctr" anchorCtr="1"/>
          <a:lstStyle>
            <a:lvl1pPr algn="ctr">
              <a:defRPr sz="4500"/>
            </a:lvl1pPr>
          </a:lstStyle>
          <a:p>
            <a:pPr lvl="0"/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 txBox="1">
            <a:spLocks noGrp="1"/>
          </p:cNvSpPr>
          <p:nvPr>
            <p:ph type="pic" idx="4294967295"/>
          </p:nvPr>
        </p:nvSpPr>
        <p:spPr>
          <a:xfrm>
            <a:off x="0" y="3159123"/>
            <a:ext cx="4577458" cy="3698876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endParaRPr lang="en-US"/>
          </a:p>
        </p:txBody>
      </p:sp>
      <p:sp>
        <p:nvSpPr>
          <p:cNvPr id="3" name="Content Placeholder 3"/>
          <p:cNvSpPr txBox="1">
            <a:spLocks noGrp="1"/>
          </p:cNvSpPr>
          <p:nvPr>
            <p:ph idx="9"/>
          </p:nvPr>
        </p:nvSpPr>
        <p:spPr>
          <a:xfrm>
            <a:off x="6729983" y="786384"/>
            <a:ext cx="4617720" cy="2770632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/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Avenir Next LT Pro Light"/>
              </a:defRPr>
            </a:lvl2pPr>
            <a:lvl3pPr marL="283210" indent="-342900">
              <a:lnSpc>
                <a:spcPct val="120000"/>
              </a:lnSpc>
              <a:buSzPct val="100000"/>
              <a:buFont typeface="Arial" panose="020B0604020202020204" pitchFamily="34"/>
              <a:buChar char="•"/>
              <a:defRPr>
                <a:latin typeface="Avenir Next LT Pro Light"/>
              </a:defRPr>
            </a:lvl3pPr>
            <a:lvl4pPr marL="548640" indent="-285750">
              <a:lnSpc>
                <a:spcPct val="120000"/>
              </a:lnSpc>
              <a:buSzPct val="100000"/>
              <a:buFont typeface="Arial" panose="020B0604020202020204" pitchFamily="34"/>
              <a:buChar char="•"/>
              <a:defRPr>
                <a:latin typeface="Avenir Next LT Pro Light"/>
              </a:defRPr>
            </a:lvl4pPr>
            <a:lvl5pPr marL="822960" indent="-285750">
              <a:lnSpc>
                <a:spcPct val="120000"/>
              </a:lnSpc>
              <a:buSzPct val="100000"/>
              <a:buFont typeface="Arial" panose="020B0604020202020204" pitchFamily="34"/>
              <a:buChar char="•"/>
              <a:defRPr>
                <a:latin typeface="Avenir Next LT Pro Ligh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19"/>
          </p:nvPr>
        </p:nvSpPr>
        <p:spPr>
          <a:xfrm>
            <a:off x="6729983" y="3858768"/>
            <a:ext cx="4617720" cy="2770632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/>
            </a:lvl1pPr>
            <a:lvl2pPr marL="28321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  <a:defRPr>
                <a:latin typeface="Avenir Next LT Pro Light"/>
              </a:defRPr>
            </a:lvl2pPr>
            <a:lvl3pPr>
              <a:defRPr>
                <a:latin typeface="Avenir Next LT Pro Light"/>
              </a:defRPr>
            </a:lvl3pPr>
            <a:lvl4pPr>
              <a:defRPr>
                <a:latin typeface="Avenir Next LT Pro Light"/>
              </a:defRPr>
            </a:lvl4pPr>
            <a:lvl5pPr>
              <a:defRPr>
                <a:latin typeface="Avenir Next LT Pro Ligh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Footer Placeholder 2"/>
          <p:cNvSpPr txBox="1"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25EE9B-2568-4708-9163-E908745A8308}" type="slidenum">
              <a:rPr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/>
          <p:cNvSpPr txBox="1">
            <a:spLocks noGrp="1"/>
          </p:cNvSpPr>
          <p:nvPr>
            <p:ph idx="4294967295"/>
          </p:nvPr>
        </p:nvSpPr>
        <p:spPr>
          <a:xfrm>
            <a:off x="850392" y="1837943"/>
            <a:ext cx="10085832" cy="1426464"/>
          </a:xfrm>
        </p:spPr>
        <p:txBody>
          <a:bodyPr tIns="45720" rIns="91440" bIns="45720"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defRPr sz="1800">
                <a:latin typeface="Avenir Next LT Pro Light"/>
              </a:defRPr>
            </a:lvl2pPr>
            <a:lvl3pPr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3" name="Content Placeholder 3"/>
          <p:cNvSpPr txBox="1">
            <a:spLocks noGrp="1"/>
          </p:cNvSpPr>
          <p:nvPr>
            <p:ph idx="9"/>
          </p:nvPr>
        </p:nvSpPr>
        <p:spPr>
          <a:xfrm>
            <a:off x="850392" y="3950207"/>
            <a:ext cx="10085832" cy="2331720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defRPr sz="1800">
                <a:latin typeface="Avenir Next LT Pro Light"/>
              </a:defRPr>
            </a:lvl2pPr>
            <a:lvl3pPr>
              <a:defRPr sz="1600">
                <a:latin typeface="Avenir Next LT Pro Light"/>
              </a:defRPr>
            </a:lvl3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</p:txBody>
      </p:sp>
      <p:sp>
        <p:nvSpPr>
          <p:cNvPr id="4" name="Footer Placeholder 1"/>
          <p:cNvSpPr txBox="1"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  <p:sp>
        <p:nvSpPr>
          <p:cNvPr id="5" name="Slide Number Placeholder 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F5A0AE-2C1C-4263-A846-AF7D365018F9}" type="slidenum">
              <a:rPr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/>
          <p:nvPr/>
        </p:nvSpPr>
        <p:spPr>
          <a:xfrm rot="5400013" flipH="1" flipV="1">
            <a:off x="8570972" y="3236976"/>
            <a:ext cx="6858000" cy="384048"/>
          </a:xfrm>
          <a:prstGeom prst="rect">
            <a:avLst/>
          </a:prstGeom>
          <a:solidFill>
            <a:srgbClr val="3AEFCC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846441" y="409578"/>
            <a:ext cx="109728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745647" y="1825627"/>
            <a:ext cx="1109831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400" b="0" i="0" u="none" strike="noStrike" kern="1200" cap="none" spc="0" baseline="0">
                <a:solidFill>
                  <a:srgbClr val="FFFFFF"/>
                </a:solidFill>
                <a:uFillTx/>
                <a:latin typeface="Avenir Next LT Pro Light"/>
              </a:defRPr>
            </a:lvl1pPr>
          </a:lstStyle>
          <a:p>
            <a:pPr lvl="0"/>
            <a:fld id="{C8DED446-55A7-4C64-BF48-A2269596C21F}" type="slidenum">
              <a:rPr/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 rot="16200004">
            <a:off x="8854436" y="2953512"/>
            <a:ext cx="6291072" cy="384048"/>
          </a:xfrm>
          <a:prstGeom prst="rect">
            <a:avLst/>
          </a:prstGeom>
          <a:noFill/>
          <a:ln>
            <a:noFill/>
          </a:ln>
        </p:spPr>
        <p:txBody>
          <a:bodyPr vert="horz" wrap="square" lIns="210312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200" b="1" i="0" u="none" strike="noStrike" kern="1200" cap="all" spc="300" baseline="0">
                <a:solidFill>
                  <a:srgbClr val="FFFFFF"/>
                </a:solidFill>
                <a:uFillTx/>
                <a:latin typeface="Arial Black" panose="020B0A04020102020204"/>
              </a:defRPr>
            </a:lvl1pPr>
          </a:lstStyle>
          <a:p>
            <a:pPr lvl="0"/>
            <a:r>
              <a:rPr lang="en-US"/>
              <a:t>Presentation Title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defRPr lang="en-US" sz="4000" b="1" i="0" u="none" strike="noStrike" kern="1200" cap="all" spc="600" baseline="0">
          <a:solidFill>
            <a:srgbClr val="36393B"/>
          </a:solidFill>
          <a:uFillTx/>
          <a:latin typeface="Arial Black" panose="020B0A04020102020204"/>
          <a:cs typeface="Arial Black" panose="020B0A04020102020204"/>
        </a:defRPr>
      </a:lvl1pPr>
    </p:titleStyle>
    <p:bodyStyle>
      <a:lvl1pPr marL="0" marR="0" lvl="0" indent="0" algn="l" defTabSz="914400" rtl="0" fontAlgn="auto" hangingPunct="1">
        <a:lnSpc>
          <a:spcPct val="150000"/>
        </a:lnSpc>
        <a:spcBef>
          <a:spcPts val="1000"/>
        </a:spcBef>
        <a:spcAft>
          <a:spcPts val="0"/>
        </a:spcAft>
        <a:buNone/>
        <a:defRPr lang="en-US" sz="2400" b="0" i="0" u="none" strike="noStrike" kern="1200" cap="none" spc="0" baseline="0">
          <a:solidFill>
            <a:srgbClr val="36393B"/>
          </a:solidFill>
          <a:uFillTx/>
          <a:latin typeface="Avenir Next LT Pro Light"/>
        </a:defRPr>
      </a:lvl1pPr>
      <a:lvl2pPr marL="457200" marR="0" lvl="1" indent="0" algn="l" defTabSz="914400" rtl="0" fontAlgn="auto" hangingPunct="1">
        <a:lnSpc>
          <a:spcPct val="150000"/>
        </a:lnSpc>
        <a:spcBef>
          <a:spcPts val="500"/>
        </a:spcBef>
        <a:spcAft>
          <a:spcPts val="0"/>
        </a:spcAft>
        <a:buNone/>
        <a:defRPr lang="en-US" sz="2200" b="0" i="0" u="none" strike="noStrike" kern="1200" cap="none" spc="0" baseline="0">
          <a:solidFill>
            <a:srgbClr val="36393B"/>
          </a:solidFill>
          <a:uFillTx/>
          <a:latin typeface="Avenir Next LT Pro" pitchFamily="34"/>
        </a:defRPr>
      </a:lvl2pPr>
      <a:lvl3pPr marL="914400" marR="0" lvl="2" indent="0" algn="l" defTabSz="914400" rtl="0" fontAlgn="auto" hangingPunct="1">
        <a:lnSpc>
          <a:spcPct val="150000"/>
        </a:lnSpc>
        <a:spcBef>
          <a:spcPts val="500"/>
        </a:spcBef>
        <a:spcAft>
          <a:spcPts val="0"/>
        </a:spcAft>
        <a:buNone/>
        <a:defRPr lang="en-US" sz="2000" b="0" i="0" u="none" strike="noStrike" kern="1200" cap="none" spc="0" baseline="0">
          <a:solidFill>
            <a:srgbClr val="36393B"/>
          </a:solidFill>
          <a:uFillTx/>
          <a:latin typeface="Avenir Next LT Pro" pitchFamily="34"/>
        </a:defRPr>
      </a:lvl3pPr>
      <a:lvl4pPr marL="1371600" marR="0" lvl="3" indent="0" algn="l" defTabSz="914400" rtl="0" fontAlgn="auto" hangingPunct="1">
        <a:lnSpc>
          <a:spcPct val="150000"/>
        </a:lnSpc>
        <a:spcBef>
          <a:spcPts val="500"/>
        </a:spcBef>
        <a:spcAft>
          <a:spcPts val="0"/>
        </a:spcAft>
        <a:buNone/>
        <a:defRPr lang="en-US" sz="1800" b="0" i="0" u="none" strike="noStrike" kern="1200" cap="none" spc="0" baseline="0">
          <a:solidFill>
            <a:srgbClr val="36393B"/>
          </a:solidFill>
          <a:uFillTx/>
          <a:latin typeface="Avenir Next LT Pro" pitchFamily="34"/>
        </a:defRPr>
      </a:lvl4pPr>
      <a:lvl5pPr marL="1828800" marR="0" lvl="4" indent="0" algn="l" defTabSz="914400" rtl="0" fontAlgn="auto" hangingPunct="1">
        <a:lnSpc>
          <a:spcPct val="150000"/>
        </a:lnSpc>
        <a:spcBef>
          <a:spcPts val="500"/>
        </a:spcBef>
        <a:spcAft>
          <a:spcPts val="0"/>
        </a:spcAft>
        <a:buNone/>
        <a:defRPr lang="en-US" sz="1800" b="0" i="0" u="none" strike="noStrike" kern="1200" cap="none" spc="0" baseline="0">
          <a:solidFill>
            <a:srgbClr val="36393B"/>
          </a:solidFill>
          <a:uFillTx/>
          <a:latin typeface="Avenir Next LT Pro" pitchFamily="34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Garamond" panose="02020404030301010803" pitchFamily="18" charset="0"/>
              </a:rPr>
              <a:t>International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strategy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816769" y="417441"/>
            <a:ext cx="7414942" cy="883255"/>
          </a:xfrm>
        </p:spPr>
        <p:txBody>
          <a:bodyPr bIns="182880" anchor="b"/>
          <a:lstStyle/>
          <a:p>
            <a:pPr lvl="0">
              <a:lnSpc>
                <a:spcPct val="100000"/>
              </a:lnSpc>
            </a:pPr>
            <a:r>
              <a:rPr lang="en-US" b="1" cap="all" spc="300" dirty="0"/>
              <a:t>Business strategies</a:t>
            </a:r>
            <a:endParaRPr lang="en-US" b="1" cap="all" spc="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/>
          </p:nvPr>
        </p:nvSpPr>
        <p:spPr>
          <a:xfrm>
            <a:off x="3285823" y="457437"/>
            <a:ext cx="5985159" cy="1594503"/>
          </a:xfrm>
        </p:spPr>
        <p:txBody>
          <a:bodyPr/>
          <a:lstStyle/>
          <a:p>
            <a:pPr lvl="0"/>
            <a:r>
              <a:rPr lang="en-US" dirty="0">
                <a:latin typeface="Garamond" panose="02020404030301010803" pitchFamily="18" charset="0"/>
              </a:rPr>
              <a:t>THANK YOU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Text Placeholder 14"/>
          <p:cNvSpPr txBox="1">
            <a:spLocks noGrp="1"/>
          </p:cNvSpPr>
          <p:nvPr>
            <p:ph type="body" idx="4294967295"/>
          </p:nvPr>
        </p:nvSpPr>
        <p:spPr>
          <a:xfrm>
            <a:off x="2838297" y="3061082"/>
            <a:ext cx="5444520" cy="1731891"/>
          </a:xfrm>
        </p:spPr>
        <p:txBody>
          <a:bodyPr/>
          <a:lstStyle/>
          <a:p>
            <a:pPr lvl="0"/>
            <a:r>
              <a:rPr lang="en-US" sz="2000" b="1" dirty="0"/>
              <a:t>Hrishikesh</a:t>
            </a:r>
            <a:endParaRPr lang="en-US" sz="2000" b="1" dirty="0"/>
          </a:p>
          <a:p>
            <a:pPr lvl="0"/>
            <a:r>
              <a:rPr lang="en-US" sz="2000" b="1" dirty="0"/>
              <a:t>           Shanmukh</a:t>
            </a:r>
            <a:endParaRPr lang="en-US" sz="2000" b="1" dirty="0"/>
          </a:p>
          <a:p>
            <a:pPr lvl="0"/>
            <a:r>
              <a:rPr lang="en-US" sz="2000" b="1" dirty="0"/>
              <a:t>Poornima</a:t>
            </a:r>
            <a:endParaRPr lang="en-US" sz="2000" b="1" dirty="0"/>
          </a:p>
          <a:p>
            <a:pPr lvl="0"/>
            <a:r>
              <a:rPr lang="en-US" sz="2000" dirty="0"/>
              <a:t>          </a:t>
            </a:r>
            <a:r>
              <a:rPr lang="en-US" sz="2000" b="1" dirty="0"/>
              <a:t> </a:t>
            </a:r>
            <a:r>
              <a:rPr lang="en-US" sz="2000" b="1" dirty="0" err="1"/>
              <a:t>Srikarasudan</a:t>
            </a:r>
            <a:endParaRPr lang="en-US" sz="2000" b="1" dirty="0"/>
          </a:p>
          <a:p>
            <a:pPr lvl="0"/>
            <a:r>
              <a:rPr lang="en-US" sz="2000" b="1" dirty="0"/>
              <a:t>Giridhar</a:t>
            </a:r>
            <a:endParaRPr lang="en-US" sz="20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/>
          <p:nvPr/>
        </p:nvSpPr>
        <p:spPr>
          <a:xfrm>
            <a:off x="618744" y="459812"/>
            <a:ext cx="10954512" cy="892189"/>
          </a:xfrm>
          <a:prstGeom prst="rect">
            <a:avLst/>
          </a:prstGeom>
        </p:spPr>
        <p:txBody>
          <a:bodyPr/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1" i="0" u="none" strike="noStrike" kern="1200" cap="all" spc="600" baseline="0">
                <a:solidFill>
                  <a:srgbClr val="36393B"/>
                </a:solidFill>
                <a:uFillTx/>
                <a:latin typeface="Arial Black" panose="020B0A04020102020204"/>
                <a:cs typeface="Arial Black" panose="020B0A04020102020204"/>
              </a:defRPr>
            </a:lvl1pPr>
          </a:lstStyle>
          <a:p>
            <a:pPr algn="ctr"/>
            <a:r>
              <a:rPr lang="en-US" dirty="0">
                <a:latin typeface="Garamond" panose="02020404030301010803" pitchFamily="18" charset="0"/>
                <a:ea typeface="EB Garamond"/>
              </a:rPr>
              <a:t>QUESTIONS</a:t>
            </a:r>
            <a:endParaRPr lang="en-US" dirty="0">
              <a:latin typeface="Garamond" panose="02020404030301010803" pitchFamily="18" charset="0"/>
              <a:ea typeface="EB Garamond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440572" y="1336122"/>
            <a:ext cx="10954512" cy="37441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</a:rPr>
              <a:t>What factors do you believe are most critical for a company to consider when selecting a new international market?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</a:rPr>
              <a:t>How can companies effectively balance local responsiveness with global efficiency in their international strategies?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</a:rPr>
              <a:t>What challenges have you encountered in implementing international strategies, and how did you address them?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</a:rPr>
              <a:t>In what ways do cultural differences impact the success of international business strategies?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</a:rPr>
              <a:t>How do you assess the risks associated with entering a foreign market, and what strategies do you recommend for mitigation?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207395" y="-869539"/>
            <a:ext cx="5029200" cy="2157984"/>
          </a:xfrm>
        </p:spPr>
        <p:txBody>
          <a:bodyPr/>
          <a:lstStyle/>
          <a:p>
            <a:pPr lvl="0"/>
            <a:r>
              <a:rPr lang="en-US" dirty="0">
                <a:latin typeface="Garamond" panose="02020404030301010803" pitchFamily="18" charset="0"/>
              </a:rPr>
              <a:t>definition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3" name="Picture Placeholder 4" descr="Close-up of skyscrapers"/>
          <p:cNvPicPr>
            <a:picLocks noGrp="1" noChangeAspect="1"/>
          </p:cNvPicPr>
          <p:nvPr>
            <p:ph type="pic" idx="4294967295"/>
          </p:nvPr>
        </p:nvPicPr>
        <p:blipFill>
          <a:blip r:embed="rId1"/>
          <a:srcRect t="43" b="43"/>
          <a:stretch>
            <a:fillRect/>
          </a:stretch>
        </p:blipFill>
        <p:spPr>
          <a:xfrm>
            <a:off x="489633" y="452179"/>
            <a:ext cx="4597557" cy="5549895"/>
          </a:xfrm>
        </p:spPr>
      </p:pic>
      <p:sp>
        <p:nvSpPr>
          <p:cNvPr id="4" name="Content Placeholder 3"/>
          <p:cNvSpPr txBox="1">
            <a:spLocks noGrp="1"/>
          </p:cNvSpPr>
          <p:nvPr>
            <p:ph type="body" idx="4294967295"/>
          </p:nvPr>
        </p:nvSpPr>
        <p:spPr>
          <a:xfrm>
            <a:off x="6092372" y="1636218"/>
            <a:ext cx="5323344" cy="3597789"/>
          </a:xfrm>
        </p:spPr>
        <p:txBody>
          <a:bodyPr/>
          <a:lstStyle/>
          <a:p>
            <a:pPr lv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An </a:t>
            </a:r>
            <a:r>
              <a:rPr lang="en-US" sz="2000" b="1" dirty="0"/>
              <a:t>International strategy</a:t>
            </a:r>
            <a:r>
              <a:rPr lang="en-US" sz="2000" dirty="0"/>
              <a:t> is a plan developed by multinational corporations (MNCs) to grow their business in foreign markets</a:t>
            </a:r>
            <a:endParaRPr lang="en-US" sz="2000" dirty="0"/>
          </a:p>
          <a:p>
            <a:pPr lv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This includes decisions about product offerings, market entry methods, and operational structures while maintaining a central headquarters in the home country</a:t>
            </a:r>
            <a:endParaRPr lang="en-US" sz="2000" dirty="0"/>
          </a:p>
          <a:p>
            <a:pPr lv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The primary goal is to increase profitability by tapping into new customer bases and leveraging competitive advantages internationally</a:t>
            </a:r>
            <a:endParaRPr lang="en-US" sz="2000" dirty="0"/>
          </a:p>
          <a:p>
            <a:pPr lv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endParaRPr lang="en-US" sz="2000" dirty="0"/>
          </a:p>
        </p:txBody>
      </p:sp>
      <p:sp>
        <p:nvSpPr>
          <p:cNvPr id="5" name="Rectangle 14"/>
          <p:cNvSpPr/>
          <p:nvPr/>
        </p:nvSpPr>
        <p:spPr>
          <a:xfrm>
            <a:off x="40965" y="379805"/>
            <a:ext cx="2743200" cy="1336432"/>
          </a:xfrm>
          <a:prstGeom prst="rect">
            <a:avLst/>
          </a:prstGeom>
          <a:solidFill>
            <a:srgbClr val="3AEFCC">
              <a:alpha val="87843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6" name="Rectangle 15"/>
          <p:cNvSpPr/>
          <p:nvPr/>
        </p:nvSpPr>
        <p:spPr>
          <a:xfrm>
            <a:off x="5090693" y="2411227"/>
            <a:ext cx="228929" cy="2252606"/>
          </a:xfrm>
          <a:prstGeom prst="rect">
            <a:avLst/>
          </a:prstGeom>
          <a:solidFill>
            <a:srgbClr val="3AEFCC">
              <a:alpha val="76078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7" name="Slide Number Placeholder 19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CBC88EB-9CBF-47A9-BBC4-CB38B119D9B3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Garamond" panose="02020404030301010803" pitchFamily="18" charset="0"/>
              </a:rPr>
              <a:t>Types of international strategies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3" name="Picture Placeholder 13" descr="Close up of abstract image"/>
          <p:cNvPicPr>
            <a:picLocks noGrp="1" noChangeAspect="1"/>
          </p:cNvPicPr>
          <p:nvPr>
            <p:ph type="pic" idx="4294967295"/>
          </p:nvPr>
        </p:nvPicPr>
        <p:blipFill>
          <a:blip r:embed="rId1"/>
          <a:srcRect l="85" r="85"/>
          <a:stretch>
            <a:fillRect/>
          </a:stretch>
        </p:blipFill>
        <p:spPr>
          <a:xfrm>
            <a:off x="832104" y="640080"/>
            <a:ext cx="4727448" cy="5559552"/>
          </a:xfrm>
          <a:solidFill>
            <a:srgbClr val="D8FCF5"/>
          </a:solidFill>
        </p:spPr>
      </p:pic>
      <p:sp>
        <p:nvSpPr>
          <p:cNvPr id="4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6693407" y="3145536"/>
            <a:ext cx="4306824" cy="2313432"/>
          </a:xfrm>
        </p:spPr>
        <p:txBody>
          <a:bodyPr/>
          <a:lstStyle/>
          <a:p>
            <a:pPr marL="342900" lvl="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International strategy</a:t>
            </a:r>
            <a:endParaRPr lang="en-US"/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Multi-Domestic strategy</a:t>
            </a:r>
            <a:endParaRPr lang="en-US"/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Global strategy</a:t>
            </a:r>
            <a:endParaRPr lang="en-US"/>
          </a:p>
          <a:p>
            <a:pPr marL="342900" lvl="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Transitional strategy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 txBox="1">
            <a:spLocks noGrp="1"/>
          </p:cNvSpPr>
          <p:nvPr>
            <p:ph type="title"/>
          </p:nvPr>
        </p:nvSpPr>
        <p:spPr>
          <a:xfrm>
            <a:off x="847383" y="1106424"/>
            <a:ext cx="6839712" cy="1746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lvl="0"/>
            <a:r>
              <a:rPr lang="en-US" sz="3200" dirty="0">
                <a:latin typeface="Garamond" panose="02020404030301010803" pitchFamily="18" charset="0"/>
              </a:rPr>
              <a:t>Key components of an international strategy</a:t>
            </a:r>
            <a:endParaRPr lang="en-US" sz="3200" dirty="0">
              <a:latin typeface="Garamond" panose="02020404030301010803" pitchFamily="18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850392" y="3021314"/>
            <a:ext cx="5622462" cy="3523539"/>
          </a:xfrm>
        </p:spPr>
        <p:txBody>
          <a:bodyPr anchor="b"/>
          <a:lstStyle/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Market Research</a:t>
            </a:r>
            <a:endParaRPr lang="en-US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Goal setting</a:t>
            </a:r>
            <a:endParaRPr lang="en-US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Entry Mode Selection</a:t>
            </a:r>
            <a:endParaRPr lang="en-US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Production Adaptation</a:t>
            </a:r>
            <a:endParaRPr lang="en-US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/>
              <a:t>Operational Planning</a:t>
            </a:r>
            <a:endParaRPr lang="en-US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endParaRPr lang="en-US" sz="2000"/>
          </a:p>
        </p:txBody>
      </p:sp>
      <p:pic>
        <p:nvPicPr>
          <p:cNvPr id="4" name="Picture Placeholder 14" descr="White modern architecture"/>
          <p:cNvPicPr>
            <a:picLocks noGrp="1" noChangeAspect="1"/>
          </p:cNvPicPr>
          <p:nvPr>
            <p:ph type="pic" idx="4294967295"/>
          </p:nvPr>
        </p:nvPicPr>
        <p:blipFill>
          <a:blip r:embed="rId1">
            <a:grayscl/>
          </a:blip>
          <a:srcRect l="2541" r="2541"/>
          <a:stretch>
            <a:fillRect/>
          </a:stretch>
        </p:blipFill>
        <p:spPr>
          <a:xfrm>
            <a:off x="7680960" y="804672"/>
            <a:ext cx="3475652" cy="5248656"/>
          </a:xfrm>
          <a:solidFill>
            <a:srgbClr val="D8FCF5"/>
          </a:solidFill>
        </p:spPr>
      </p:pic>
      <p:sp>
        <p:nvSpPr>
          <p:cNvPr id="5" name="Text Placeholder 10"/>
          <p:cNvSpPr txBox="1"/>
          <p:nvPr/>
        </p:nvSpPr>
        <p:spPr>
          <a:xfrm>
            <a:off x="6636733" y="2841699"/>
            <a:ext cx="2121408" cy="2121408"/>
          </a:xfrm>
          <a:prstGeom prst="rect">
            <a:avLst/>
          </a:prstGeom>
          <a:solidFill>
            <a:srgbClr val="3AEFCC">
              <a:alpha val="72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" b="0" i="0" u="none" strike="noStrike" kern="1200" cap="none" spc="0" baseline="0">
                <a:solidFill>
                  <a:srgbClr val="3AEFCC"/>
                </a:solidFill>
                <a:uFillTx/>
                <a:latin typeface="Avenir Next LT Pro Light"/>
              </a:rPr>
              <a:t>Click to edit Master text styles</a:t>
            </a:r>
            <a:endParaRPr lang="en-US" sz="3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6" name="Text Placeholder 10"/>
          <p:cNvSpPr txBox="1"/>
          <p:nvPr/>
        </p:nvSpPr>
        <p:spPr>
          <a:xfrm>
            <a:off x="10972800" y="1515069"/>
            <a:ext cx="371813" cy="1033272"/>
          </a:xfrm>
          <a:prstGeom prst="rect">
            <a:avLst/>
          </a:prstGeom>
          <a:solidFill>
            <a:srgbClr val="3AEFCC">
              <a:alpha val="83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" b="0" i="0" u="none" strike="noStrike" kern="1200" cap="none" spc="0" baseline="0">
                <a:solidFill>
                  <a:srgbClr val="3AEFCC"/>
                </a:solidFill>
                <a:uFillTx/>
                <a:latin typeface="Avenir Next LT Pro Light"/>
              </a:rPr>
              <a:t>Click to edit Master text styles</a:t>
            </a:r>
            <a:endParaRPr lang="en-US" sz="3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7" name="Slide Number Placeholder 15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6EC2D58-178A-4675-88F6-59E6B55FEEAF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5356317" y="-557555"/>
            <a:ext cx="5093208" cy="2816352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dirty="0">
                <a:latin typeface="Garamond" panose="02020404030301010803" pitchFamily="18" charset="0"/>
              </a:rPr>
              <a:t>Benefits of an International Strategy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Subtitle 4"/>
          <p:cNvSpPr txBox="1">
            <a:spLocks noGrp="1"/>
          </p:cNvSpPr>
          <p:nvPr>
            <p:ph type="subTitle" idx="4294967295"/>
          </p:nvPr>
        </p:nvSpPr>
        <p:spPr>
          <a:xfrm>
            <a:off x="5083149" y="2535704"/>
            <a:ext cx="6583853" cy="3869000"/>
          </a:xfrm>
        </p:spPr>
        <p:txBody>
          <a:bodyPr/>
          <a:lstStyle/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 b="1" dirty="0"/>
              <a:t>Access to New Markets</a:t>
            </a:r>
            <a:r>
              <a:rPr lang="en-US" dirty="0"/>
              <a:t>: Expanding into global markets increases customer base and revenue potential</a:t>
            </a:r>
            <a:endParaRPr lang="en-US" dirty="0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 b="1" dirty="0"/>
              <a:t>Economies of Scale</a:t>
            </a:r>
            <a:r>
              <a:rPr lang="en-US" dirty="0"/>
              <a:t>: Standardized production processes can lower costs significantly</a:t>
            </a:r>
            <a:endParaRPr lang="en-US" dirty="0"/>
          </a:p>
          <a:p>
            <a:pPr marL="285750" lvl="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r>
              <a:rPr lang="en-US" b="1" dirty="0"/>
              <a:t>Competitive Advantage</a:t>
            </a:r>
            <a:r>
              <a:rPr lang="en-US" dirty="0"/>
              <a:t>: Unique products or services can differentiate a company in international markets</a:t>
            </a:r>
            <a:endParaRPr lang="en-US" dirty="0"/>
          </a:p>
          <a:p>
            <a:pPr lv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 noGrp="1"/>
          </p:cNvSpPr>
          <p:nvPr>
            <p:ph type="title"/>
          </p:nvPr>
        </p:nvSpPr>
        <p:spPr>
          <a:xfrm>
            <a:off x="613909" y="420624"/>
            <a:ext cx="10954512" cy="892189"/>
          </a:xfrm>
        </p:spPr>
        <p:txBody>
          <a:bodyPr/>
          <a:lstStyle/>
          <a:p>
            <a:pPr lvl="0"/>
            <a:r>
              <a:rPr lang="en-US" b="1" dirty="0">
                <a:latin typeface="Garamond" panose="02020404030301010803" pitchFamily="18" charset="0"/>
                <a:ea typeface="EB Garamond"/>
              </a:rPr>
              <a:t>Case study: Starbucks in China</a:t>
            </a:r>
            <a:endParaRPr lang="en-US" b="1" dirty="0">
              <a:latin typeface="Garamond" panose="02020404030301010803" pitchFamily="18" charset="0"/>
              <a:ea typeface="EB Garamond"/>
            </a:endParaRPr>
          </a:p>
        </p:txBody>
      </p:sp>
      <p:sp>
        <p:nvSpPr>
          <p:cNvPr id="3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850894" y="2231136"/>
            <a:ext cx="4828032" cy="3566160"/>
          </a:xfrm>
        </p:spPr>
        <p:txBody>
          <a:bodyPr/>
          <a:lstStyle/>
          <a:p>
            <a:pPr marL="283210" lvl="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endParaRPr lang="en-US" dirty="0"/>
          </a:p>
          <a:p>
            <a:pPr marL="283210" lvl="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endParaRPr lang="en-US" dirty="0"/>
          </a:p>
        </p:txBody>
      </p:sp>
      <p:sp>
        <p:nvSpPr>
          <p:cNvPr id="4" name="Slide Number Placeholder 11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FB8A78-2A7D-4788-83A4-60C0902E84DC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5" name="TextBox 9"/>
          <p:cNvSpPr txBox="1"/>
          <p:nvPr/>
        </p:nvSpPr>
        <p:spPr>
          <a:xfrm>
            <a:off x="505891" y="1567281"/>
            <a:ext cx="5518029" cy="193899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36393B"/>
                </a:solidFill>
                <a:uFillTx/>
                <a:latin typeface="Avenir Next LT Pro Light"/>
                <a:ea typeface="Avenir Next LT Pro Light"/>
                <a:cs typeface="Avenir Next LT Pro Light"/>
              </a:rPr>
              <a:t>Starbucks implemented a multifaceted international strategy to successfully penetrate the Chinese market, characterized by careful planning, localization, and strategic partnerships</a:t>
            </a:r>
            <a:endParaRPr lang="en-US" sz="24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  <a:ea typeface="Avenir Next LT Pro Light"/>
              <a:cs typeface="Avenir Next LT Pro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2" descr="View of city skyscrapers looking up"/>
          <p:cNvPicPr>
            <a:picLocks noGrp="1" noChangeAspect="1"/>
          </p:cNvPicPr>
          <p:nvPr>
            <p:ph type="pic" idx="4294967295"/>
          </p:nvPr>
        </p:nvPicPr>
        <p:blipFill>
          <a:blip r:embed="rId1"/>
          <a:srcRect l="523" r="523"/>
          <a:stretch>
            <a:fillRect/>
          </a:stretch>
        </p:blipFill>
        <p:spPr>
          <a:xfrm>
            <a:off x="-979715" y="2815044"/>
            <a:ext cx="5003267" cy="4042955"/>
          </a:xfrm>
        </p:spPr>
      </p:pic>
      <p:sp>
        <p:nvSpPr>
          <p:cNvPr id="3" name="Slide Number Placeholder 26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B8CF1E4-76F6-4DC9-B19B-B9A905948EA3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4" name="Oval 25"/>
          <p:cNvSpPr/>
          <p:nvPr/>
        </p:nvSpPr>
        <p:spPr>
          <a:xfrm>
            <a:off x="1944188" y="2523222"/>
            <a:ext cx="1292294" cy="12922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3AEFCC">
              <a:alpha val="76078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11CEA9"/>
              </a:solidFill>
              <a:uFillTx/>
              <a:latin typeface="Avenir Next LT Pro Light"/>
            </a:endParaRPr>
          </a:p>
        </p:txBody>
      </p:sp>
      <p:sp>
        <p:nvSpPr>
          <p:cNvPr id="5" name="TextBox 1"/>
          <p:cNvSpPr txBox="1"/>
          <p:nvPr/>
        </p:nvSpPr>
        <p:spPr>
          <a:xfrm>
            <a:off x="4126961" y="3429000"/>
            <a:ext cx="7780108" cy="255454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Garamond" panose="02020404030301010803" pitchFamily="18" charset="0"/>
                <a:ea typeface="EB Garamond"/>
              </a:rPr>
              <a:t>GRADUAL ENTRY THROUGH JOINT VENTURES</a:t>
            </a:r>
            <a:endParaRPr lang="en-US" sz="1600" b="1" i="0" u="none" strike="noStrike" kern="1200" cap="none" spc="0" baseline="0" dirty="0">
              <a:solidFill>
                <a:srgbClr val="000000"/>
              </a:solidFill>
              <a:uFillTx/>
              <a:latin typeface="Garamond" panose="02020404030301010803" pitchFamily="18" charset="0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Starbucks adopted a phased entry strategy that involved forming joint ventures with local partners: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Initial Partnerships: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In 1998, Starbucks entered China through a licensing agreement with Beijing Mei Da Coffee Co. Ltd. This was followed by joint ventures with Uni-President Group in Shanghai and Mei-Xin International Ltd. in Southern China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Incremental Commitment: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Over time, Starbucks increased its equity stakes in these partnerships, transitioning from minority to majority ownership as it gained market insights and confidence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</p:txBody>
      </p:sp>
      <p:sp>
        <p:nvSpPr>
          <p:cNvPr id="6" name="TextBox 2"/>
          <p:cNvSpPr txBox="1"/>
          <p:nvPr/>
        </p:nvSpPr>
        <p:spPr>
          <a:xfrm>
            <a:off x="6814209" y="5237655"/>
            <a:ext cx="2743200" cy="36576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36393B"/>
              </a:solidFill>
              <a:uFillTx/>
              <a:latin typeface="Avenir Next LT Pro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07217" y="517212"/>
            <a:ext cx="9740591" cy="20621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Garamond" panose="02020404030301010803" pitchFamily="18"/>
                <a:ea typeface="EB Garamond"/>
              </a:rPr>
              <a:t>MARKET RESEARCH AND ASSESSMENT</a:t>
            </a:r>
            <a:endParaRPr lang="en-US" sz="1600" b="1" i="0" u="none" strike="noStrike" kern="1200" cap="none" spc="0" baseline="0" dirty="0">
              <a:solidFill>
                <a:srgbClr val="000000"/>
              </a:solidFill>
              <a:uFillTx/>
              <a:latin typeface="Garamond" panose="02020404030301010803" pitchFamily="18"/>
              <a:ea typeface="EB Garamond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Starbucks conducted extensive market research to understand the unique cultural and consumer behavior dynamics in China</a:t>
            </a:r>
            <a:endParaRPr lang="en-US" sz="1600" b="0" i="0" u="none" strike="noStrike" kern="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This analysis revealed a growing middle class eager for new lifestyle experiences, which positioned Starbucks favorably to introduce coffee culture to a traditionally tea-drinking population</a:t>
            </a:r>
            <a:endParaRPr lang="en-US" sz="1600" b="0" i="0" u="none" strike="noStrike" kern="0" cap="none" spc="0" baseline="0" dirty="0">
              <a:solidFill>
                <a:srgbClr val="000000"/>
              </a:solidFill>
              <a:uFillTx/>
              <a:latin typeface="Avenir Next LT Pro Light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850894" y="2231136"/>
            <a:ext cx="4828032" cy="3566160"/>
          </a:xfrm>
        </p:spPr>
        <p:txBody>
          <a:bodyPr/>
          <a:lstStyle/>
          <a:p>
            <a:pPr marL="283210" lvl="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endParaRPr lang="en-US"/>
          </a:p>
          <a:p>
            <a:pPr marL="283210" lvl="0" indent="-28321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/>
              <a:buChar char="•"/>
            </a:pPr>
            <a:endParaRPr lang="en-US"/>
          </a:p>
        </p:txBody>
      </p:sp>
      <p:sp>
        <p:nvSpPr>
          <p:cNvPr id="3" name="Slide Number Placeholder 11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2A1CF25-BB09-4B27-BF21-7796277066CA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49622" y="289032"/>
            <a:ext cx="10233324" cy="212365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 dirty="0">
                <a:solidFill>
                  <a:srgbClr val="36393B"/>
                </a:solidFill>
                <a:uFillTx/>
                <a:latin typeface="Garamond" panose="02020404030301010803" pitchFamily="18" charset="0"/>
                <a:ea typeface="EB Garamond"/>
              </a:rPr>
              <a:t>LOCALIZATION OF PRODUCTS AND BRAND</a:t>
            </a:r>
            <a:endParaRPr lang="en-US" sz="1800" b="1" i="0" u="none" strike="noStrike" kern="1200" cap="none" spc="0" baseline="0" dirty="0">
              <a:solidFill>
                <a:srgbClr val="36393B"/>
              </a:solidFill>
              <a:uFillTx/>
              <a:latin typeface="Garamond" panose="02020404030301010803" pitchFamily="18" charset="0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To resonate with Chinese consumers, Starbucks localized its menu and branding: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Menu Adaptation: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The introduction of tea-based beverages like green tea lattes and seasonal items such as mooncakes during festivals helped integrate Starbucks into local culture</a:t>
            </a:r>
            <a:endParaRPr lang="en-US" sz="1600" b="0" i="0" u="none" strike="noStrike" kern="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Cultural Design Elements: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Store designs incorporated local architectural styles and aesthetics, creating an inviting atmosphere that appealed to Chinese social norms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36393B"/>
              </a:solidFill>
              <a:uFillTx/>
              <a:latin typeface="EB Garamond"/>
              <a:ea typeface="EB Garamon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9622" y="3371566"/>
            <a:ext cx="4820259" cy="26160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 dirty="0">
                <a:solidFill>
                  <a:srgbClr val="36393B"/>
                </a:solidFill>
                <a:uFillTx/>
                <a:latin typeface="Garamond" panose="02020404030301010803" pitchFamily="18" charset="0"/>
                <a:ea typeface="EB Garamond"/>
              </a:rPr>
              <a:t>STRATEGIC LOCATION SELECTION</a:t>
            </a:r>
            <a:endParaRPr lang="en-US" sz="1800" b="1" i="0" u="none" strike="noStrike" kern="1200" cap="none" spc="0" baseline="0" dirty="0">
              <a:solidFill>
                <a:srgbClr val="36393B"/>
              </a:solidFill>
              <a:uFillTx/>
              <a:latin typeface="Garamond" panose="02020404030301010803" pitchFamily="18" charset="0"/>
              <a:ea typeface="EB Garamond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Starbucks focused on high-traffic areas in major urban centers, particularly tier-one cities like Beijing and Shanghai, where consumer spending power was higher</a:t>
            </a:r>
            <a:endParaRPr lang="en-US" sz="1600" b="0" i="0" u="none" strike="noStrike" kern="1200" cap="none" spc="0" baseline="0" dirty="0">
              <a:solidFill>
                <a:srgbClr val="000000"/>
              </a:solidFill>
              <a:uFillTx/>
              <a:latin typeface="Avenir Next LT Pro Light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  <a:ea typeface="EB Garamond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This strategic placement maximized visibility and accessibility, critical for building brand recognition in a new market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36393B"/>
              </a:solidFill>
              <a:uFillTx/>
              <a:latin typeface="EB Garamond"/>
              <a:ea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 txBox="1"/>
          <p:nvPr/>
        </p:nvSpPr>
        <p:spPr>
          <a:xfrm rot="16200004">
            <a:off x="11716508" y="6382512"/>
            <a:ext cx="566928" cy="38404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4AC9DBF-20C1-404E-AAA7-214BEF981F91}" type="slidenum">
              <a:rPr/>
            </a:fld>
            <a:endParaRPr lang="en-US" sz="1400" b="0" i="0" u="none" strike="noStrike" kern="1200" cap="none" spc="0" baseline="0">
              <a:solidFill>
                <a:srgbClr val="FFFFFF"/>
              </a:solidFill>
              <a:uFillTx/>
              <a:latin typeface="Avenir Next LT Pro Light"/>
            </a:endParaRPr>
          </a:p>
        </p:txBody>
      </p:sp>
      <p:sp>
        <p:nvSpPr>
          <p:cNvPr id="3" name="TextBox 7"/>
          <p:cNvSpPr txBox="1"/>
          <p:nvPr/>
        </p:nvSpPr>
        <p:spPr>
          <a:xfrm>
            <a:off x="427509" y="896660"/>
            <a:ext cx="8007967" cy="20928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 dirty="0">
                <a:solidFill>
                  <a:srgbClr val="36393B"/>
                </a:solidFill>
                <a:uFillTx/>
                <a:latin typeface="Garamond" panose="02020404030301010803" pitchFamily="18" charset="0"/>
                <a:ea typeface="EB Garamond"/>
              </a:rPr>
              <a:t>DIGITAL MARKETING AND ENGAGEMENT </a:t>
            </a:r>
            <a:endParaRPr lang="en-US" sz="1800" b="1" i="0" u="none" strike="noStrike" kern="1200" cap="none" spc="0" baseline="0" dirty="0">
              <a:solidFill>
                <a:srgbClr val="36393B"/>
              </a:solidFill>
              <a:uFillTx/>
              <a:latin typeface="Garamond" panose="02020404030301010803" pitchFamily="18" charset="0"/>
              <a:ea typeface="EB Garamond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Starbucks leveraged digital platforms for marketing and customer engagement: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Social Media Utilization: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The company effectively used platforms like WeChat to promote its brand and engage with customers through promotions and limited-time offers.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Delivery Partnerships:</a:t>
            </a:r>
            <a:r>
              <a:rPr lang="en-US" sz="1600" b="0" i="0" u="none" strike="noStrike" kern="1200" cap="none" spc="0" baseline="0" dirty="0">
                <a:solidFill>
                  <a:srgbClr val="000000"/>
                </a:solidFill>
                <a:uFillTx/>
                <a:latin typeface="Avenir Next LT Pro Light"/>
                <a:ea typeface="EB Garamond"/>
              </a:rPr>
              <a:t> Collaborations with local delivery services enhanced convenience for customers, aligning with modern consumption trends in urban areas.</a:t>
            </a:r>
            <a:endParaRPr lang="en-US" sz="1600" b="0" i="0" u="none" strike="noStrike" kern="1200" cap="none" spc="0" baseline="0" dirty="0">
              <a:solidFill>
                <a:srgbClr val="36393B"/>
              </a:solidFill>
              <a:uFillTx/>
              <a:latin typeface="Avenir Next LT Pro Light"/>
            </a:endParaRPr>
          </a:p>
        </p:txBody>
      </p:sp>
      <p:sp>
        <p:nvSpPr>
          <p:cNvPr id="4" name="TextBox 7"/>
          <p:cNvSpPr txBox="1"/>
          <p:nvPr/>
        </p:nvSpPr>
        <p:spPr>
          <a:xfrm>
            <a:off x="5199022" y="3429000"/>
            <a:ext cx="6472918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1" i="0" u="none" strike="noStrike" kern="1200" cap="none" spc="0" baseline="0">
                <a:solidFill>
                  <a:srgbClr val="000000"/>
                </a:solidFill>
                <a:uFillTx/>
                <a:latin typeface="Garamond" panose="02020404030301010803" pitchFamily="18"/>
                <a:ea typeface="EB Garamond"/>
              </a:rPr>
              <a:t>CONCLUSION</a:t>
            </a:r>
            <a:endParaRPr lang="en-US" sz="1600" b="1" i="0" u="none" strike="noStrike" kern="1200" cap="none" spc="0" baseline="0">
              <a:solidFill>
                <a:srgbClr val="000000"/>
              </a:solidFill>
              <a:uFillTx/>
              <a:latin typeface="Garamond" panose="02020404030301010803" pitchFamily="18"/>
              <a:ea typeface="EB Garamond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0" cap="none" spc="0" baseline="0">
                <a:solidFill>
                  <a:srgbClr val="000000"/>
                </a:solidFill>
                <a:uFillTx/>
                <a:latin typeface="Avenir Next LT Pro Light"/>
              </a:rPr>
              <a:t>Starbucks' entry into the Chinese market exemplifies a well-rounded international strategy that combines localized offerings with strong partnerships and effective marketing techniques</a:t>
            </a:r>
            <a:endParaRPr lang="en-US" sz="1600" b="0" i="0" u="none" strike="noStrike" kern="0" cap="none" spc="0" baseline="0">
              <a:solidFill>
                <a:srgbClr val="000000"/>
              </a:solidFill>
              <a:uFillTx/>
              <a:latin typeface="Avenir Next LT Pro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0" cap="none" spc="0" baseline="0">
                <a:solidFill>
                  <a:srgbClr val="000000"/>
                </a:solidFill>
                <a:uFillTx/>
                <a:latin typeface="Avenir Next LT Pro Light"/>
              </a:rPr>
              <a:t>By understanding and adapting to local consumer preferences while maintaining its core brand identity, Starbucks has successfully carved out a significant presence in one of the world's largest coffee markets</a:t>
            </a:r>
            <a:endParaRPr lang="en-US" sz="1600" b="0" i="0" u="none" strike="noStrike" kern="0" cap="none" spc="0" baseline="0">
              <a:solidFill>
                <a:srgbClr val="000000"/>
              </a:solidFill>
              <a:uFillTx/>
              <a:latin typeface="Avenir Next LT Pro Light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1" i="0" u="none" strike="noStrike" kern="1200" cap="none" spc="0" baseline="0">
              <a:solidFill>
                <a:srgbClr val="000000"/>
              </a:solidFill>
              <a:uFillTx/>
              <a:latin typeface="Garamond" panose="02020404030301010803" pitchFamily="18"/>
              <a:ea typeface="EB Garamond"/>
            </a:endParaRPr>
          </a:p>
        </p:txBody>
      </p:sp>
      <p:pic>
        <p:nvPicPr>
          <p:cNvPr id="5" name="Picture Placeholder 14" descr="White modern architecture"/>
          <p:cNvPicPr>
            <a:picLocks noGrp="1" noChangeAspect="1"/>
          </p:cNvPicPr>
          <p:nvPr>
            <p:ph type="pic" idx="4294967295"/>
          </p:nvPr>
        </p:nvPicPr>
        <p:blipFill>
          <a:blip r:embed="rId1">
            <a:grayscl/>
          </a:blip>
          <a:srcRect l="2541" r="2541"/>
          <a:stretch>
            <a:fillRect/>
          </a:stretch>
        </p:blipFill>
        <p:spPr>
          <a:xfrm>
            <a:off x="777240" y="3337011"/>
            <a:ext cx="3475652" cy="5248656"/>
          </a:xfrm>
          <a:solidFill>
            <a:srgbClr val="D8FCF5"/>
          </a:solidFill>
        </p:spPr>
      </p:pic>
      <p:sp>
        <p:nvSpPr>
          <p:cNvPr id="6" name="Text Placeholder 10"/>
          <p:cNvSpPr txBox="1"/>
          <p:nvPr/>
        </p:nvSpPr>
        <p:spPr>
          <a:xfrm>
            <a:off x="-266986" y="5374038"/>
            <a:ext cx="2121408" cy="2121408"/>
          </a:xfrm>
          <a:prstGeom prst="rect">
            <a:avLst/>
          </a:prstGeom>
          <a:solidFill>
            <a:srgbClr val="3AEFCC">
              <a:alpha val="72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" b="0" i="0" u="none" strike="noStrike" kern="1200" cap="none" spc="0" baseline="0">
                <a:solidFill>
                  <a:srgbClr val="3AEFCC"/>
                </a:solidFill>
                <a:uFillTx/>
                <a:latin typeface="Avenir Next LT Pro Light"/>
              </a:rPr>
              <a:t>Click to edit Master text styles</a:t>
            </a:r>
            <a:endParaRPr lang="en-US" sz="3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  <p:sp>
        <p:nvSpPr>
          <p:cNvPr id="7" name="Text Placeholder 10"/>
          <p:cNvSpPr txBox="1"/>
          <p:nvPr/>
        </p:nvSpPr>
        <p:spPr>
          <a:xfrm>
            <a:off x="4069080" y="4047408"/>
            <a:ext cx="371813" cy="1033272"/>
          </a:xfrm>
          <a:prstGeom prst="rect">
            <a:avLst/>
          </a:prstGeom>
          <a:solidFill>
            <a:srgbClr val="3AEFCC">
              <a:alpha val="83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" b="0" i="0" u="none" strike="noStrike" kern="1200" cap="none" spc="0" baseline="0">
                <a:solidFill>
                  <a:srgbClr val="3AEFCC"/>
                </a:solidFill>
                <a:uFillTx/>
                <a:latin typeface="Avenir Next LT Pro Light"/>
              </a:rPr>
              <a:t>Click to edit Master text styles</a:t>
            </a:r>
            <a:endParaRPr lang="en-US" sz="300" b="0" i="0" u="none" strike="noStrike" kern="1200" cap="none" spc="0" baseline="0">
              <a:solidFill>
                <a:srgbClr val="3AEFCC"/>
              </a:solidFill>
              <a:uFillTx/>
              <a:latin typeface="Avenir Next LT Pr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4524</Words>
  <Application>WPS Presentation</Application>
  <PresentationFormat>Widescreen</PresentationFormat>
  <Paragraphs>117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SimSun</vt:lpstr>
      <vt:lpstr>Wingdings</vt:lpstr>
      <vt:lpstr>Avenir Next LT Pro Light</vt:lpstr>
      <vt:lpstr>Segoe Print</vt:lpstr>
      <vt:lpstr>Arial Black</vt:lpstr>
      <vt:lpstr>Avenir Next LT Pro</vt:lpstr>
      <vt:lpstr>Arial</vt:lpstr>
      <vt:lpstr>Calibri</vt:lpstr>
      <vt:lpstr>Garamond</vt:lpstr>
      <vt:lpstr>EB Garamond</vt:lpstr>
      <vt:lpstr>Garamond</vt:lpstr>
      <vt:lpstr>Microsoft YaHei</vt:lpstr>
      <vt:lpstr>Arial Unicode MS</vt:lpstr>
      <vt:lpstr>Custom</vt:lpstr>
      <vt:lpstr>International strategy</vt:lpstr>
      <vt:lpstr>definition</vt:lpstr>
      <vt:lpstr>Types of international strategies</vt:lpstr>
      <vt:lpstr>Key components of an international strategy</vt:lpstr>
      <vt:lpstr>Benefits of an International Strategy</vt:lpstr>
      <vt:lpstr>Case study: Starbucks in China</vt:lpstr>
      <vt:lpstr>PowerPoint 演示文稿</vt:lpstr>
      <vt:lpstr>PowerPoint 演示文稿</vt:lpstr>
      <vt:lpstr>PowerPoint 演示文稿</vt:lpstr>
      <vt:lpstr>THANK YOU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Abhinav Paidisetti</dc:creator>
  <cp:lastModifiedBy>srika</cp:lastModifiedBy>
  <cp:revision>17</cp:revision>
  <dcterms:created xsi:type="dcterms:W3CDTF">2024-10-07T06:25:00Z</dcterms:created>
  <dcterms:modified xsi:type="dcterms:W3CDTF">2024-10-07T15:43:48Z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ICV">
    <vt:lpwstr>019C86FC415240419A38464058D08034_12</vt:lpwstr>
  </property>
  <property fmtid="{D5CDD505-2E9C-101B-9397-08002B2CF9AE}" pid="5" name="KSOProductBuildVer">
    <vt:lpwstr>1033-12.2.0.13472</vt:lpwstr>
  </property>
</Properties>
</file>